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 id="2147483755" r:id="rId5"/>
    <p:sldMasterId id="2147483767" r:id="rId6"/>
  </p:sldMasterIdLst>
  <p:notesMasterIdLst>
    <p:notesMasterId r:id="rId40"/>
  </p:notesMasterIdLst>
  <p:sldIdLst>
    <p:sldId id="288" r:id="rId7"/>
    <p:sldId id="276" r:id="rId8"/>
    <p:sldId id="313" r:id="rId9"/>
    <p:sldId id="285" r:id="rId10"/>
    <p:sldId id="267" r:id="rId11"/>
    <p:sldId id="269" r:id="rId12"/>
    <p:sldId id="302" r:id="rId13"/>
    <p:sldId id="274" r:id="rId14"/>
    <p:sldId id="282" r:id="rId15"/>
    <p:sldId id="310" r:id="rId16"/>
    <p:sldId id="311" r:id="rId17"/>
    <p:sldId id="289" r:id="rId18"/>
    <p:sldId id="271" r:id="rId19"/>
    <p:sldId id="260" r:id="rId20"/>
    <p:sldId id="261" r:id="rId21"/>
    <p:sldId id="295" r:id="rId22"/>
    <p:sldId id="296" r:id="rId23"/>
    <p:sldId id="278" r:id="rId24"/>
    <p:sldId id="297" r:id="rId25"/>
    <p:sldId id="308" r:id="rId26"/>
    <p:sldId id="306" r:id="rId27"/>
    <p:sldId id="292" r:id="rId28"/>
    <p:sldId id="307" r:id="rId29"/>
    <p:sldId id="299" r:id="rId30"/>
    <p:sldId id="300" r:id="rId31"/>
    <p:sldId id="280" r:id="rId32"/>
    <p:sldId id="301" r:id="rId33"/>
    <p:sldId id="309" r:id="rId34"/>
    <p:sldId id="290" r:id="rId35"/>
    <p:sldId id="275" r:id="rId36"/>
    <p:sldId id="314" r:id="rId37"/>
    <p:sldId id="312" r:id="rId38"/>
    <p:sldId id="30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Pritchard" initials="KP" lastIdx="1" clrIdx="0">
    <p:extLst>
      <p:ext uri="{19B8F6BF-5375-455C-9EA6-DF929625EA0E}">
        <p15:presenceInfo xmlns:p15="http://schemas.microsoft.com/office/powerpoint/2012/main" userId="Kristen Pritch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2EC4"/>
    <a:srgbClr val="7FD13B"/>
    <a:srgbClr val="EA157A"/>
    <a:srgbClr val="48B9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C482EF-1221-4726-AC13-68ECEE7E6063}" v="6" dt="2019-12-17T19:44:43.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74279" autoAdjust="0"/>
  </p:normalViewPr>
  <p:slideViewPr>
    <p:cSldViewPr snapToGrid="0">
      <p:cViewPr varScale="1">
        <p:scale>
          <a:sx n="48" d="100"/>
          <a:sy n="48" d="100"/>
        </p:scale>
        <p:origin x="62" y="322"/>
      </p:cViewPr>
      <p:guideLst/>
    </p:cSldViewPr>
  </p:slideViewPr>
  <p:outlineViewPr>
    <p:cViewPr>
      <p:scale>
        <a:sx n="33" d="100"/>
        <a:sy n="33" d="100"/>
      </p:scale>
      <p:origin x="0" y="-3194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Pritchard" userId="1a601b15-950a-4530-bc0c-3990f53e30ac" providerId="ADAL" clId="{A3165ADA-622C-4D8E-86FD-E1F24D656E74}"/>
    <pc:docChg chg="custSel modSld sldOrd delSection">
      <pc:chgData name="Kristen Pritchard" userId="1a601b15-950a-4530-bc0c-3990f53e30ac" providerId="ADAL" clId="{A3165ADA-622C-4D8E-86FD-E1F24D656E74}" dt="2019-10-07T15:50:48.504" v="1431" actId="6549"/>
      <pc:docMkLst>
        <pc:docMk/>
      </pc:docMkLst>
      <pc:sldChg chg="modNotesTx">
        <pc:chgData name="Kristen Pritchard" userId="1a601b15-950a-4530-bc0c-3990f53e30ac" providerId="ADAL" clId="{A3165ADA-622C-4D8E-86FD-E1F24D656E74}" dt="2019-10-07T15:34:55.170" v="0" actId="20577"/>
        <pc:sldMkLst>
          <pc:docMk/>
          <pc:sldMk cId="3040375938" sldId="274"/>
        </pc:sldMkLst>
      </pc:sldChg>
      <pc:sldChg chg="modSp modNotesTx">
        <pc:chgData name="Kristen Pritchard" userId="1a601b15-950a-4530-bc0c-3990f53e30ac" providerId="ADAL" clId="{A3165ADA-622C-4D8E-86FD-E1F24D656E74}" dt="2019-10-07T15:50:48.504" v="1431" actId="6549"/>
        <pc:sldMkLst>
          <pc:docMk/>
          <pc:sldMk cId="944682309" sldId="311"/>
        </pc:sldMkLst>
        <pc:spChg chg="mod">
          <ac:chgData name="Kristen Pritchard" userId="1a601b15-950a-4530-bc0c-3990f53e30ac" providerId="ADAL" clId="{A3165ADA-622C-4D8E-86FD-E1F24D656E74}" dt="2019-10-07T15:48:43.436" v="1429" actId="20577"/>
          <ac:spMkLst>
            <pc:docMk/>
            <pc:sldMk cId="944682309" sldId="311"/>
            <ac:spMk id="5" creationId="{06217FDB-3921-45A6-8808-8F6B817E2255}"/>
          </ac:spMkLst>
        </pc:spChg>
      </pc:sldChg>
      <pc:sldChg chg="modSp ord modNotesTx">
        <pc:chgData name="Kristen Pritchard" userId="1a601b15-950a-4530-bc0c-3990f53e30ac" providerId="ADAL" clId="{A3165ADA-622C-4D8E-86FD-E1F24D656E74}" dt="2019-10-07T15:44:33.749" v="1125" actId="20577"/>
        <pc:sldMkLst>
          <pc:docMk/>
          <pc:sldMk cId="2066333761" sldId="314"/>
        </pc:sldMkLst>
        <pc:spChg chg="mod">
          <ac:chgData name="Kristen Pritchard" userId="1a601b15-950a-4530-bc0c-3990f53e30ac" providerId="ADAL" clId="{A3165ADA-622C-4D8E-86FD-E1F24D656E74}" dt="2019-10-07T15:44:33.749" v="1125" actId="20577"/>
          <ac:spMkLst>
            <pc:docMk/>
            <pc:sldMk cId="2066333761" sldId="314"/>
            <ac:spMk id="3" creationId="{212FE12F-D18D-458D-BF33-5E13293E570D}"/>
          </ac:spMkLst>
        </pc:spChg>
      </pc:sldChg>
    </pc:docChg>
  </pc:docChgLst>
  <pc:docChgLst>
    <pc:chgData name="Kristen Pritchard" userId="1a601b15-950a-4530-bc0c-3990f53e30ac" providerId="ADAL" clId="{7DC482EF-1221-4726-AC13-68ECEE7E6063}"/>
    <pc:docChg chg="custSel modSld">
      <pc:chgData name="Kristen Pritchard" userId="1a601b15-950a-4530-bc0c-3990f53e30ac" providerId="ADAL" clId="{7DC482EF-1221-4726-AC13-68ECEE7E6063}" dt="2019-12-17T19:44:46.398" v="207" actId="20577"/>
      <pc:docMkLst>
        <pc:docMk/>
      </pc:docMkLst>
      <pc:sldChg chg="modSp">
        <pc:chgData name="Kristen Pritchard" userId="1a601b15-950a-4530-bc0c-3990f53e30ac" providerId="ADAL" clId="{7DC482EF-1221-4726-AC13-68ECEE7E6063}" dt="2019-12-17T19:44:46.398" v="207" actId="20577"/>
        <pc:sldMkLst>
          <pc:docMk/>
          <pc:sldMk cId="944682309" sldId="311"/>
        </pc:sldMkLst>
        <pc:spChg chg="mod">
          <ac:chgData name="Kristen Pritchard" userId="1a601b15-950a-4530-bc0c-3990f53e30ac" providerId="ADAL" clId="{7DC482EF-1221-4726-AC13-68ECEE7E6063}" dt="2019-12-17T19:44:46.398" v="207" actId="20577"/>
          <ac:spMkLst>
            <pc:docMk/>
            <pc:sldMk cId="944682309" sldId="311"/>
            <ac:spMk id="5" creationId="{06217FDB-3921-45A6-8808-8F6B817E2255}"/>
          </ac:spMkLst>
        </pc:spChg>
      </pc:sldChg>
    </pc:docChg>
  </pc:docChgLst>
  <pc:docChgLst>
    <pc:chgData name="Kristen Pritchard" userId="1a601b15-950a-4530-bc0c-3990f53e30ac" providerId="ADAL" clId="{03F80AA7-5D7B-4285-AD9D-CE1D720F4D8C}"/>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4C3FE-78C5-476E-98D7-C435FD1CE5BB}" type="doc">
      <dgm:prSet loTypeId="urn:microsoft.com/office/officeart/2005/8/layout/pyramid1" loCatId="pyramid" qsTypeId="urn:microsoft.com/office/officeart/2005/8/quickstyle/simple3" qsCatId="simple" csTypeId="urn:microsoft.com/office/officeart/2005/8/colors/accent1_2" csCatId="accent1" phldr="1"/>
      <dgm:spPr/>
    </dgm:pt>
    <dgm:pt modelId="{E26DE455-9E73-4EDF-BE9B-ABF8458F2EB8}">
      <dgm:prSet phldrT="[Text]" custT="1"/>
      <dgm:spPr/>
      <dgm:t>
        <a:bodyPr/>
        <a:lstStyle/>
        <a:p>
          <a:r>
            <a:rPr lang="en-US" sz="2000" b="1" dirty="0"/>
            <a:t>Tertiary</a:t>
          </a:r>
        </a:p>
        <a:p>
          <a:endParaRPr lang="en-US" sz="2000" b="1" dirty="0"/>
        </a:p>
      </dgm:t>
    </dgm:pt>
    <dgm:pt modelId="{74F0DA7A-5ADF-46BA-9BF9-4CA5278DDE4F}" type="parTrans" cxnId="{A787E03C-93E5-488E-8752-A063EA959CBB}">
      <dgm:prSet/>
      <dgm:spPr/>
      <dgm:t>
        <a:bodyPr/>
        <a:lstStyle/>
        <a:p>
          <a:endParaRPr lang="en-US" sz="2000"/>
        </a:p>
      </dgm:t>
    </dgm:pt>
    <dgm:pt modelId="{887A87CE-EBAB-4D96-8831-F1F9C1D24C69}" type="sibTrans" cxnId="{A787E03C-93E5-488E-8752-A063EA959CBB}">
      <dgm:prSet/>
      <dgm:spPr/>
      <dgm:t>
        <a:bodyPr/>
        <a:lstStyle/>
        <a:p>
          <a:endParaRPr lang="en-US" sz="2000"/>
        </a:p>
      </dgm:t>
    </dgm:pt>
    <dgm:pt modelId="{F3A2F529-1467-491F-A7E3-6EEEC9A1F687}">
      <dgm:prSet custT="1"/>
      <dgm:spPr/>
      <dgm:t>
        <a:bodyPr/>
        <a:lstStyle/>
        <a:p>
          <a:r>
            <a:rPr lang="en-US" sz="2000" b="1" dirty="0"/>
            <a:t>Secondary</a:t>
          </a:r>
        </a:p>
        <a:p>
          <a:endParaRPr lang="en-US" sz="2000" b="1" dirty="0"/>
        </a:p>
        <a:p>
          <a:endParaRPr lang="en-US" sz="2000" b="1" dirty="0"/>
        </a:p>
      </dgm:t>
    </dgm:pt>
    <dgm:pt modelId="{D009B582-B634-4255-9928-1CF68DDCED84}" type="sibTrans" cxnId="{E0EDA844-D7D5-4EEC-B967-3B7EF4A7720E}">
      <dgm:prSet/>
      <dgm:spPr/>
      <dgm:t>
        <a:bodyPr/>
        <a:lstStyle/>
        <a:p>
          <a:endParaRPr lang="en-US" sz="2000"/>
        </a:p>
      </dgm:t>
    </dgm:pt>
    <dgm:pt modelId="{7E709D04-A6C0-4CD7-BACB-E3182D5EF927}" type="parTrans" cxnId="{E0EDA844-D7D5-4EEC-B967-3B7EF4A7720E}">
      <dgm:prSet/>
      <dgm:spPr/>
      <dgm:t>
        <a:bodyPr/>
        <a:lstStyle/>
        <a:p>
          <a:endParaRPr lang="en-US" sz="2000"/>
        </a:p>
      </dgm:t>
    </dgm:pt>
    <dgm:pt modelId="{B6286568-C2F1-439A-809B-D50EE5B145D5}">
      <dgm:prSet custT="1"/>
      <dgm:spPr/>
      <dgm:t>
        <a:bodyPr/>
        <a:lstStyle/>
        <a:p>
          <a:r>
            <a:rPr lang="en-US" sz="2000" b="1" dirty="0"/>
            <a:t>Primary</a:t>
          </a:r>
        </a:p>
        <a:p>
          <a:endParaRPr lang="en-US" sz="2000" b="1" dirty="0"/>
        </a:p>
        <a:p>
          <a:endParaRPr lang="en-US" sz="2000" b="1" dirty="0"/>
        </a:p>
      </dgm:t>
    </dgm:pt>
    <dgm:pt modelId="{5284B5C2-BB86-4B25-9989-2061DF498F9B}" type="parTrans" cxnId="{18B6F7A4-7235-4491-B5C5-78672FB88E01}">
      <dgm:prSet/>
      <dgm:spPr/>
      <dgm:t>
        <a:bodyPr/>
        <a:lstStyle/>
        <a:p>
          <a:endParaRPr lang="en-US" sz="2000"/>
        </a:p>
      </dgm:t>
    </dgm:pt>
    <dgm:pt modelId="{66FDC33F-CEE4-48A2-94F0-609E2E2D9CE1}" type="sibTrans" cxnId="{18B6F7A4-7235-4491-B5C5-78672FB88E01}">
      <dgm:prSet/>
      <dgm:spPr/>
      <dgm:t>
        <a:bodyPr/>
        <a:lstStyle/>
        <a:p>
          <a:endParaRPr lang="en-US" sz="2000"/>
        </a:p>
      </dgm:t>
    </dgm:pt>
    <dgm:pt modelId="{5AB5F6EF-0B8B-4BB4-B324-3790233ECE68}" type="pres">
      <dgm:prSet presAssocID="{B0D4C3FE-78C5-476E-98D7-C435FD1CE5BB}" presName="Name0" presStyleCnt="0">
        <dgm:presLayoutVars>
          <dgm:dir/>
          <dgm:animLvl val="lvl"/>
          <dgm:resizeHandles val="exact"/>
        </dgm:presLayoutVars>
      </dgm:prSet>
      <dgm:spPr/>
    </dgm:pt>
    <dgm:pt modelId="{8EDC97C7-3B00-4854-87FE-C446B8922410}" type="pres">
      <dgm:prSet presAssocID="{E26DE455-9E73-4EDF-BE9B-ABF8458F2EB8}" presName="Name8" presStyleCnt="0"/>
      <dgm:spPr/>
    </dgm:pt>
    <dgm:pt modelId="{618D1C46-4588-496D-834A-985613310BFD}" type="pres">
      <dgm:prSet presAssocID="{E26DE455-9E73-4EDF-BE9B-ABF8458F2EB8}" presName="level" presStyleLbl="node1" presStyleIdx="0" presStyleCnt="3" custScaleY="97319">
        <dgm:presLayoutVars>
          <dgm:chMax val="1"/>
          <dgm:bulletEnabled val="1"/>
        </dgm:presLayoutVars>
      </dgm:prSet>
      <dgm:spPr/>
    </dgm:pt>
    <dgm:pt modelId="{1244D0A0-466F-4363-A628-761F7AF3DA42}" type="pres">
      <dgm:prSet presAssocID="{E26DE455-9E73-4EDF-BE9B-ABF8458F2EB8}" presName="levelTx" presStyleLbl="revTx" presStyleIdx="0" presStyleCnt="0">
        <dgm:presLayoutVars>
          <dgm:chMax val="1"/>
          <dgm:bulletEnabled val="1"/>
        </dgm:presLayoutVars>
      </dgm:prSet>
      <dgm:spPr/>
    </dgm:pt>
    <dgm:pt modelId="{A71C83BF-3237-40AA-B8C2-E9AFA0BA36AC}" type="pres">
      <dgm:prSet presAssocID="{F3A2F529-1467-491F-A7E3-6EEEC9A1F687}" presName="Name8" presStyleCnt="0"/>
      <dgm:spPr/>
    </dgm:pt>
    <dgm:pt modelId="{B9B19F60-5A84-477E-905C-6FB5615CC5AA}" type="pres">
      <dgm:prSet presAssocID="{F3A2F529-1467-491F-A7E3-6EEEC9A1F687}" presName="level" presStyleLbl="node1" presStyleIdx="1" presStyleCnt="3" custLinFactNeighborX="-408">
        <dgm:presLayoutVars>
          <dgm:chMax val="1"/>
          <dgm:bulletEnabled val="1"/>
        </dgm:presLayoutVars>
      </dgm:prSet>
      <dgm:spPr/>
    </dgm:pt>
    <dgm:pt modelId="{314C9D24-62E5-4BE0-A2A8-FDB85089786F}" type="pres">
      <dgm:prSet presAssocID="{F3A2F529-1467-491F-A7E3-6EEEC9A1F687}" presName="levelTx" presStyleLbl="revTx" presStyleIdx="0" presStyleCnt="0">
        <dgm:presLayoutVars>
          <dgm:chMax val="1"/>
          <dgm:bulletEnabled val="1"/>
        </dgm:presLayoutVars>
      </dgm:prSet>
      <dgm:spPr/>
    </dgm:pt>
    <dgm:pt modelId="{83705924-3675-4C42-B761-164AA954B4DC}" type="pres">
      <dgm:prSet presAssocID="{B6286568-C2F1-439A-809B-D50EE5B145D5}" presName="Name8" presStyleCnt="0"/>
      <dgm:spPr/>
    </dgm:pt>
    <dgm:pt modelId="{550426D8-A396-43FD-B83D-01D57C193670}" type="pres">
      <dgm:prSet presAssocID="{B6286568-C2F1-439A-809B-D50EE5B145D5}" presName="level" presStyleLbl="node1" presStyleIdx="2" presStyleCnt="3">
        <dgm:presLayoutVars>
          <dgm:chMax val="1"/>
          <dgm:bulletEnabled val="1"/>
        </dgm:presLayoutVars>
      </dgm:prSet>
      <dgm:spPr>
        <a:xfrm>
          <a:off x="0" y="3512610"/>
          <a:ext cx="7518399" cy="2815164"/>
        </a:xfrm>
      </dgm:spPr>
    </dgm:pt>
    <dgm:pt modelId="{9BAEB079-7689-452C-B962-947565795960}" type="pres">
      <dgm:prSet presAssocID="{B6286568-C2F1-439A-809B-D50EE5B145D5}" presName="levelTx" presStyleLbl="revTx" presStyleIdx="0" presStyleCnt="0">
        <dgm:presLayoutVars>
          <dgm:chMax val="1"/>
          <dgm:bulletEnabled val="1"/>
        </dgm:presLayoutVars>
      </dgm:prSet>
      <dgm:spPr/>
    </dgm:pt>
  </dgm:ptLst>
  <dgm:cxnLst>
    <dgm:cxn modelId="{C01FC22B-5D6A-4150-9983-9614732089EE}" type="presOf" srcId="{E26DE455-9E73-4EDF-BE9B-ABF8458F2EB8}" destId="{618D1C46-4588-496D-834A-985613310BFD}" srcOrd="0" destOrd="0" presId="urn:microsoft.com/office/officeart/2005/8/layout/pyramid1"/>
    <dgm:cxn modelId="{A787E03C-93E5-488E-8752-A063EA959CBB}" srcId="{B0D4C3FE-78C5-476E-98D7-C435FD1CE5BB}" destId="{E26DE455-9E73-4EDF-BE9B-ABF8458F2EB8}" srcOrd="0" destOrd="0" parTransId="{74F0DA7A-5ADF-46BA-9BF9-4CA5278DDE4F}" sibTransId="{887A87CE-EBAB-4D96-8831-F1F9C1D24C69}"/>
    <dgm:cxn modelId="{E0EDA844-D7D5-4EEC-B967-3B7EF4A7720E}" srcId="{B0D4C3FE-78C5-476E-98D7-C435FD1CE5BB}" destId="{F3A2F529-1467-491F-A7E3-6EEEC9A1F687}" srcOrd="1" destOrd="0" parTransId="{7E709D04-A6C0-4CD7-BACB-E3182D5EF927}" sibTransId="{D009B582-B634-4255-9928-1CF68DDCED84}"/>
    <dgm:cxn modelId="{9EEBA167-FA91-492E-A95F-3462FCB4EA2C}" type="presOf" srcId="{F3A2F529-1467-491F-A7E3-6EEEC9A1F687}" destId="{314C9D24-62E5-4BE0-A2A8-FDB85089786F}" srcOrd="1" destOrd="0" presId="urn:microsoft.com/office/officeart/2005/8/layout/pyramid1"/>
    <dgm:cxn modelId="{1E24ED92-F027-4211-AAAC-EDF2F41441EB}" type="presOf" srcId="{E26DE455-9E73-4EDF-BE9B-ABF8458F2EB8}" destId="{1244D0A0-466F-4363-A628-761F7AF3DA42}" srcOrd="1" destOrd="0" presId="urn:microsoft.com/office/officeart/2005/8/layout/pyramid1"/>
    <dgm:cxn modelId="{18B6F7A4-7235-4491-B5C5-78672FB88E01}" srcId="{B0D4C3FE-78C5-476E-98D7-C435FD1CE5BB}" destId="{B6286568-C2F1-439A-809B-D50EE5B145D5}" srcOrd="2" destOrd="0" parTransId="{5284B5C2-BB86-4B25-9989-2061DF498F9B}" sibTransId="{66FDC33F-CEE4-48A2-94F0-609E2E2D9CE1}"/>
    <dgm:cxn modelId="{0B8912BA-035F-48F4-9E88-B53696938B49}" type="presOf" srcId="{F3A2F529-1467-491F-A7E3-6EEEC9A1F687}" destId="{B9B19F60-5A84-477E-905C-6FB5615CC5AA}" srcOrd="0" destOrd="0" presId="urn:microsoft.com/office/officeart/2005/8/layout/pyramid1"/>
    <dgm:cxn modelId="{D30C24BA-B750-4956-9BCE-2A26979C5BDB}" type="presOf" srcId="{B6286568-C2F1-439A-809B-D50EE5B145D5}" destId="{550426D8-A396-43FD-B83D-01D57C193670}" srcOrd="0" destOrd="0" presId="urn:microsoft.com/office/officeart/2005/8/layout/pyramid1"/>
    <dgm:cxn modelId="{6797AABB-A671-417A-A4DD-91E2DE90C427}" type="presOf" srcId="{B0D4C3FE-78C5-476E-98D7-C435FD1CE5BB}" destId="{5AB5F6EF-0B8B-4BB4-B324-3790233ECE68}" srcOrd="0" destOrd="0" presId="urn:microsoft.com/office/officeart/2005/8/layout/pyramid1"/>
    <dgm:cxn modelId="{4FA392E9-5A48-41E3-8723-966A967028BB}" type="presOf" srcId="{B6286568-C2F1-439A-809B-D50EE5B145D5}" destId="{9BAEB079-7689-452C-B962-947565795960}" srcOrd="1" destOrd="0" presId="urn:microsoft.com/office/officeart/2005/8/layout/pyramid1"/>
    <dgm:cxn modelId="{8D1CC0F9-49DD-4916-9A09-F4410CCD6541}" type="presParOf" srcId="{5AB5F6EF-0B8B-4BB4-B324-3790233ECE68}" destId="{8EDC97C7-3B00-4854-87FE-C446B8922410}" srcOrd="0" destOrd="0" presId="urn:microsoft.com/office/officeart/2005/8/layout/pyramid1"/>
    <dgm:cxn modelId="{74F88E16-4AE0-4E45-8DB8-937F601A2C48}" type="presParOf" srcId="{8EDC97C7-3B00-4854-87FE-C446B8922410}" destId="{618D1C46-4588-496D-834A-985613310BFD}" srcOrd="0" destOrd="0" presId="urn:microsoft.com/office/officeart/2005/8/layout/pyramid1"/>
    <dgm:cxn modelId="{1F668BE0-9D6A-401E-93AC-FE14472677C7}" type="presParOf" srcId="{8EDC97C7-3B00-4854-87FE-C446B8922410}" destId="{1244D0A0-466F-4363-A628-761F7AF3DA42}" srcOrd="1" destOrd="0" presId="urn:microsoft.com/office/officeart/2005/8/layout/pyramid1"/>
    <dgm:cxn modelId="{A6E32A7E-BC6C-42C4-8D10-40523337E022}" type="presParOf" srcId="{5AB5F6EF-0B8B-4BB4-B324-3790233ECE68}" destId="{A71C83BF-3237-40AA-B8C2-E9AFA0BA36AC}" srcOrd="1" destOrd="0" presId="urn:microsoft.com/office/officeart/2005/8/layout/pyramid1"/>
    <dgm:cxn modelId="{B2FE6B85-1E05-45C4-A333-F14146E9C345}" type="presParOf" srcId="{A71C83BF-3237-40AA-B8C2-E9AFA0BA36AC}" destId="{B9B19F60-5A84-477E-905C-6FB5615CC5AA}" srcOrd="0" destOrd="0" presId="urn:microsoft.com/office/officeart/2005/8/layout/pyramid1"/>
    <dgm:cxn modelId="{C5F7A5B1-8F43-4354-A331-4CCE354B12F6}" type="presParOf" srcId="{A71C83BF-3237-40AA-B8C2-E9AFA0BA36AC}" destId="{314C9D24-62E5-4BE0-A2A8-FDB85089786F}" srcOrd="1" destOrd="0" presId="urn:microsoft.com/office/officeart/2005/8/layout/pyramid1"/>
    <dgm:cxn modelId="{0768994A-F995-4917-A47B-788F80CA2F13}" type="presParOf" srcId="{5AB5F6EF-0B8B-4BB4-B324-3790233ECE68}" destId="{83705924-3675-4C42-B761-164AA954B4DC}" srcOrd="2" destOrd="0" presId="urn:microsoft.com/office/officeart/2005/8/layout/pyramid1"/>
    <dgm:cxn modelId="{B0F22C1E-FAC7-4215-A9CE-6E33B3CC7B9F}" type="presParOf" srcId="{83705924-3675-4C42-B761-164AA954B4DC}" destId="{550426D8-A396-43FD-B83D-01D57C193670}" srcOrd="0" destOrd="0" presId="urn:microsoft.com/office/officeart/2005/8/layout/pyramid1"/>
    <dgm:cxn modelId="{BEF87C23-2690-4DC6-8D5B-DBF92FE9B627}" type="presParOf" srcId="{83705924-3675-4C42-B761-164AA954B4DC}" destId="{9BAEB079-7689-452C-B962-94756579596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D1C46-4588-496D-834A-985613310BFD}">
      <dsp:nvSpPr>
        <dsp:cNvPr id="0" name=""/>
        <dsp:cNvSpPr/>
      </dsp:nvSpPr>
      <dsp:spPr>
        <a:xfrm>
          <a:off x="3156643" y="0"/>
          <a:ext cx="3072013" cy="1383237"/>
        </a:xfrm>
        <a:prstGeom prst="trapezoid">
          <a:avLst>
            <a:gd name="adj" fmla="val 111044"/>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Tertiary</a:t>
          </a:r>
        </a:p>
        <a:p>
          <a:pPr marL="0" lvl="0" indent="0" algn="ctr" defTabSz="889000">
            <a:lnSpc>
              <a:spcPct val="90000"/>
            </a:lnSpc>
            <a:spcBef>
              <a:spcPct val="0"/>
            </a:spcBef>
            <a:spcAft>
              <a:spcPct val="35000"/>
            </a:spcAft>
            <a:buNone/>
          </a:pPr>
          <a:endParaRPr lang="en-US" sz="2000" b="1" kern="1200" dirty="0"/>
        </a:p>
      </dsp:txBody>
      <dsp:txXfrm>
        <a:off x="3156643" y="0"/>
        <a:ext cx="3072013" cy="1383237"/>
      </dsp:txXfrm>
    </dsp:sp>
    <dsp:sp modelId="{B9B19F60-5A84-477E-905C-6FB5615CC5AA}">
      <dsp:nvSpPr>
        <dsp:cNvPr id="0" name=""/>
        <dsp:cNvSpPr/>
      </dsp:nvSpPr>
      <dsp:spPr>
        <a:xfrm>
          <a:off x="1552908" y="1383237"/>
          <a:ext cx="6228656" cy="1421343"/>
        </a:xfrm>
        <a:prstGeom prst="trapezoid">
          <a:avLst>
            <a:gd name="adj" fmla="val 111044"/>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Secondary</a:t>
          </a:r>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dsp:txBody>
      <dsp:txXfrm>
        <a:off x="2642923" y="1383237"/>
        <a:ext cx="4048626" cy="1421343"/>
      </dsp:txXfrm>
    </dsp:sp>
    <dsp:sp modelId="{550426D8-A396-43FD-B83D-01D57C193670}">
      <dsp:nvSpPr>
        <dsp:cNvPr id="0" name=""/>
        <dsp:cNvSpPr/>
      </dsp:nvSpPr>
      <dsp:spPr>
        <a:xfrm>
          <a:off x="0" y="2804581"/>
          <a:ext cx="9385300" cy="1421343"/>
        </a:xfrm>
        <a:prstGeom prst="trapezoid">
          <a:avLst>
            <a:gd name="adj" fmla="val 111044"/>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Primary</a:t>
          </a:r>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dsp:txBody>
      <dsp:txXfrm>
        <a:off x="1642427" y="2804581"/>
        <a:ext cx="6100445" cy="14213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C8C83-2A71-44AB-B403-DBC66EE599BE}" type="datetimeFigureOut">
              <a:rPr lang="en-US" smtClean="0"/>
              <a:t>12/17/2019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B19E3-303E-463B-A26F-46C50BC9331F}" type="slidenum">
              <a:rPr lang="en-US" smtClean="0"/>
              <a:t>‹#›</a:t>
            </a:fld>
            <a:endParaRPr lang="en-US"/>
          </a:p>
        </p:txBody>
      </p:sp>
    </p:spTree>
    <p:extLst>
      <p:ext uri="{BB962C8B-B14F-4D97-AF65-F5344CB8AC3E}">
        <p14:creationId xmlns:p14="http://schemas.microsoft.com/office/powerpoint/2010/main" val="13714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CBBF-7521-403A-A624-337F052DD2B3}" type="slidenum">
              <a:rPr lang="en-US" altLang="en-US"/>
              <a:pPr/>
              <a:t>1</a:t>
            </a:fld>
            <a:endParaRPr lang="en-US" altLang="en-US" dirty="0"/>
          </a:p>
        </p:txBody>
      </p:sp>
    </p:spTree>
    <p:extLst>
      <p:ext uri="{BB962C8B-B14F-4D97-AF65-F5344CB8AC3E}">
        <p14:creationId xmlns:p14="http://schemas.microsoft.com/office/powerpoint/2010/main" val="180597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B19E3-303E-463B-A26F-46C50BC9331F}" type="slidenum">
              <a:rPr lang="en-US" smtClean="0"/>
              <a:t>14</a:t>
            </a:fld>
            <a:endParaRPr lang="en-US"/>
          </a:p>
        </p:txBody>
      </p:sp>
    </p:spTree>
    <p:extLst>
      <p:ext uri="{BB962C8B-B14F-4D97-AF65-F5344CB8AC3E}">
        <p14:creationId xmlns:p14="http://schemas.microsoft.com/office/powerpoint/2010/main" val="4153899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B19E3-303E-463B-A26F-46C50BC9331F}" type="slidenum">
              <a:rPr lang="en-US" smtClean="0"/>
              <a:t>15</a:t>
            </a:fld>
            <a:endParaRPr lang="en-US"/>
          </a:p>
        </p:txBody>
      </p:sp>
    </p:spTree>
    <p:extLst>
      <p:ext uri="{BB962C8B-B14F-4D97-AF65-F5344CB8AC3E}">
        <p14:creationId xmlns:p14="http://schemas.microsoft.com/office/powerpoint/2010/main" val="352635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B19E3-303E-463B-A26F-46C50BC9331F}" type="slidenum">
              <a:rPr lang="en-US" smtClean="0"/>
              <a:t>16</a:t>
            </a:fld>
            <a:endParaRPr lang="en-US"/>
          </a:p>
        </p:txBody>
      </p:sp>
    </p:spTree>
    <p:extLst>
      <p:ext uri="{BB962C8B-B14F-4D97-AF65-F5344CB8AC3E}">
        <p14:creationId xmlns:p14="http://schemas.microsoft.com/office/powerpoint/2010/main" val="85016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B19E3-303E-463B-A26F-46C50BC9331F}" type="slidenum">
              <a:rPr lang="en-US" smtClean="0"/>
              <a:t>20</a:t>
            </a:fld>
            <a:endParaRPr lang="en-US"/>
          </a:p>
        </p:txBody>
      </p:sp>
    </p:spTree>
    <p:extLst>
      <p:ext uri="{BB962C8B-B14F-4D97-AF65-F5344CB8AC3E}">
        <p14:creationId xmlns:p14="http://schemas.microsoft.com/office/powerpoint/2010/main" val="3100325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prevention strategy should target specific protective factors that it would like to promote. It’s not likely that every prevention strategy will target </a:t>
            </a:r>
            <a:r>
              <a:rPr lang="en-US" i="1" dirty="0"/>
              <a:t>every </a:t>
            </a:r>
            <a:r>
              <a:rPr lang="en-US" dirty="0"/>
              <a:t>protective factor across the social ecology, and that’s okay! When I see that someone is checking every single box, I suspect that they may not be thinking their programming through.</a:t>
            </a:r>
          </a:p>
        </p:txBody>
      </p:sp>
      <p:sp>
        <p:nvSpPr>
          <p:cNvPr id="4" name="Slide Number Placeholder 3"/>
          <p:cNvSpPr>
            <a:spLocks noGrp="1"/>
          </p:cNvSpPr>
          <p:nvPr>
            <p:ph type="sldNum" sz="quarter" idx="5"/>
          </p:nvPr>
        </p:nvSpPr>
        <p:spPr/>
        <p:txBody>
          <a:bodyPr/>
          <a:lstStyle/>
          <a:p>
            <a:fld id="{10EB19E3-303E-463B-A26F-46C50BC9331F}" type="slidenum">
              <a:rPr lang="en-US" smtClean="0"/>
              <a:t>26</a:t>
            </a:fld>
            <a:endParaRPr lang="en-US"/>
          </a:p>
        </p:txBody>
      </p:sp>
    </p:spTree>
    <p:extLst>
      <p:ext uri="{BB962C8B-B14F-4D97-AF65-F5344CB8AC3E}">
        <p14:creationId xmlns:p14="http://schemas.microsoft.com/office/powerpoint/2010/main" val="1296891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prevention strategy should target specific risk factors that it would like to reduce. It’s not likely that every prevention strategy will target </a:t>
            </a:r>
            <a:r>
              <a:rPr lang="en-US" i="1" dirty="0"/>
              <a:t>every </a:t>
            </a:r>
            <a:r>
              <a:rPr lang="en-US" dirty="0"/>
              <a:t>risk protective factor across the social ecology, and that’s okay! When I see that someone is checking every single box, I suspect that they may not be thinking their programming through.</a:t>
            </a:r>
          </a:p>
        </p:txBody>
      </p:sp>
      <p:sp>
        <p:nvSpPr>
          <p:cNvPr id="4" name="Slide Number Placeholder 3"/>
          <p:cNvSpPr>
            <a:spLocks noGrp="1"/>
          </p:cNvSpPr>
          <p:nvPr>
            <p:ph type="sldNum" sz="quarter" idx="5"/>
          </p:nvPr>
        </p:nvSpPr>
        <p:spPr/>
        <p:txBody>
          <a:bodyPr/>
          <a:lstStyle/>
          <a:p>
            <a:fld id="{10EB19E3-303E-463B-A26F-46C50BC9331F}" type="slidenum">
              <a:rPr lang="en-US" smtClean="0"/>
              <a:t>27</a:t>
            </a:fld>
            <a:endParaRPr lang="en-US"/>
          </a:p>
        </p:txBody>
      </p:sp>
    </p:spTree>
    <p:extLst>
      <p:ext uri="{BB962C8B-B14F-4D97-AF65-F5344CB8AC3E}">
        <p14:creationId xmlns:p14="http://schemas.microsoft.com/office/powerpoint/2010/main" val="625006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Single Session Educational Presentations, like public awareness efforts, often aim to define the problem of sexual and/or intimate partner violence, illustrate impact, inform participants how to help a friend, and promote programs or services. This may look like a one-time presentation to schools (school assemblies, teacher events, etc.), community partners, task forces and coalitions, etc. These may occur as part of a set of prevention strategies, but provided alone, one-time programs rarely produce behavioral change.</a:t>
            </a:r>
          </a:p>
          <a:p>
            <a:endParaRPr lang="en-US" dirty="0"/>
          </a:p>
        </p:txBody>
      </p:sp>
      <p:sp>
        <p:nvSpPr>
          <p:cNvPr id="4" name="Slide Number Placeholder 3"/>
          <p:cNvSpPr>
            <a:spLocks noGrp="1"/>
          </p:cNvSpPr>
          <p:nvPr>
            <p:ph type="sldNum" sz="quarter" idx="10"/>
          </p:nvPr>
        </p:nvSpPr>
        <p:spPr/>
        <p:txBody>
          <a:bodyPr/>
          <a:lstStyle/>
          <a:p>
            <a:fld id="{10EB19E3-303E-463B-A26F-46C50BC9331F}" type="slidenum">
              <a:rPr lang="en-US" smtClean="0"/>
              <a:t>30</a:t>
            </a:fld>
            <a:endParaRPr lang="en-US"/>
          </a:p>
        </p:txBody>
      </p:sp>
    </p:spTree>
    <p:extLst>
      <p:ext uri="{BB962C8B-B14F-4D97-AF65-F5344CB8AC3E}">
        <p14:creationId xmlns:p14="http://schemas.microsoft.com/office/powerpoint/2010/main" val="3065509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B19E3-303E-463B-A26F-46C50BC9331F}" type="slidenum">
              <a:rPr lang="en-US" smtClean="0"/>
              <a:t>31</a:t>
            </a:fld>
            <a:endParaRPr lang="en-US"/>
          </a:p>
        </p:txBody>
      </p:sp>
    </p:spTree>
    <p:extLst>
      <p:ext uri="{BB962C8B-B14F-4D97-AF65-F5344CB8AC3E}">
        <p14:creationId xmlns:p14="http://schemas.microsoft.com/office/powerpoint/2010/main" val="2951727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4343C6-BD9A-43BC-90B3-9D4D961AED3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0178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B19E3-303E-463B-A26F-46C50BC9331F}" type="slidenum">
              <a:rPr lang="en-US" smtClean="0"/>
              <a:t>2</a:t>
            </a:fld>
            <a:endParaRPr lang="en-US"/>
          </a:p>
        </p:txBody>
      </p:sp>
    </p:spTree>
    <p:extLst>
      <p:ext uri="{BB962C8B-B14F-4D97-AF65-F5344CB8AC3E}">
        <p14:creationId xmlns:p14="http://schemas.microsoft.com/office/powerpoint/2010/main" val="81149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B19E3-303E-463B-A26F-46C50BC9331F}" type="slidenum">
              <a:rPr lang="en-US" smtClean="0"/>
              <a:t>5</a:t>
            </a:fld>
            <a:endParaRPr lang="en-US"/>
          </a:p>
        </p:txBody>
      </p:sp>
    </p:spTree>
    <p:extLst>
      <p:ext uri="{BB962C8B-B14F-4D97-AF65-F5344CB8AC3E}">
        <p14:creationId xmlns:p14="http://schemas.microsoft.com/office/powerpoint/2010/main" val="179080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Risk factors are attributes, attitudes, situations, conditions, or environmental contexts that increase the likelihood of the occurrence of sexual violence.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Protective factors are attributes, attitudes, situations, conditions, or environmental contexts that work to decrease the likelihood of the occurrence of sexual violence.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10EB19E3-303E-463B-A26F-46C50BC9331F}" type="slidenum">
              <a:rPr lang="en-US" smtClean="0"/>
              <a:t>7</a:t>
            </a:fld>
            <a:endParaRPr lang="en-US"/>
          </a:p>
        </p:txBody>
      </p:sp>
    </p:spTree>
    <p:extLst>
      <p:ext uri="{BB962C8B-B14F-4D97-AF65-F5344CB8AC3E}">
        <p14:creationId xmlns:p14="http://schemas.microsoft.com/office/powerpoint/2010/main" val="231379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CDC, comprehensive sexual violence prevention programming addresses risk and protective factors not just among individuals, but also within relationships, communities, and society as a whole. This approach is called the “Social Ecological Model” (SEM), and effective programming addresses all levels, in order to change the norms, beliefs, and social and economic systems that create the conditions for the occurrence of sexual violence. The model identifies four levels of human experience into which prevention strategies can be incorporated.</a:t>
            </a:r>
          </a:p>
        </p:txBody>
      </p:sp>
      <p:sp>
        <p:nvSpPr>
          <p:cNvPr id="4" name="Slide Number Placeholder 3"/>
          <p:cNvSpPr>
            <a:spLocks noGrp="1"/>
          </p:cNvSpPr>
          <p:nvPr>
            <p:ph type="sldNum" sz="quarter" idx="5"/>
          </p:nvPr>
        </p:nvSpPr>
        <p:spPr/>
        <p:txBody>
          <a:bodyPr/>
          <a:lstStyle/>
          <a:p>
            <a:fld id="{10EB19E3-303E-463B-A26F-46C50BC9331F}" type="slidenum">
              <a:rPr lang="en-US" smtClean="0"/>
              <a:t>8</a:t>
            </a:fld>
            <a:endParaRPr lang="en-US"/>
          </a:p>
        </p:txBody>
      </p:sp>
    </p:spTree>
    <p:extLst>
      <p:ext uri="{BB962C8B-B14F-4D97-AF65-F5344CB8AC3E}">
        <p14:creationId xmlns:p14="http://schemas.microsoft.com/office/powerpoint/2010/main" val="52825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0EB19E3-303E-463B-A26F-46C50BC9331F}" type="slidenum">
              <a:rPr lang="en-US" smtClean="0"/>
              <a:t>9</a:t>
            </a:fld>
            <a:endParaRPr lang="en-US"/>
          </a:p>
        </p:txBody>
      </p:sp>
    </p:spTree>
    <p:extLst>
      <p:ext uri="{BB962C8B-B14F-4D97-AF65-F5344CB8AC3E}">
        <p14:creationId xmlns:p14="http://schemas.microsoft.com/office/powerpoint/2010/main" val="1473130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10EB19E3-303E-463B-A26F-46C50BC9331F}" type="slidenum">
              <a:rPr lang="en-US" smtClean="0"/>
              <a:t>11</a:t>
            </a:fld>
            <a:endParaRPr lang="en-US"/>
          </a:p>
        </p:txBody>
      </p:sp>
    </p:spTree>
    <p:extLst>
      <p:ext uri="{BB962C8B-B14F-4D97-AF65-F5344CB8AC3E}">
        <p14:creationId xmlns:p14="http://schemas.microsoft.com/office/powerpoint/2010/main" val="271998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B19E3-303E-463B-A26F-46C50BC9331F}" type="slidenum">
              <a:rPr lang="en-US" smtClean="0"/>
              <a:t>12</a:t>
            </a:fld>
            <a:endParaRPr lang="en-US"/>
          </a:p>
        </p:txBody>
      </p:sp>
    </p:spTree>
    <p:extLst>
      <p:ext uri="{BB962C8B-B14F-4D97-AF65-F5344CB8AC3E}">
        <p14:creationId xmlns:p14="http://schemas.microsoft.com/office/powerpoint/2010/main" val="3257439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B19E3-303E-463B-A26F-46C50BC9331F}" type="slidenum">
              <a:rPr lang="en-US" smtClean="0"/>
              <a:t>13</a:t>
            </a:fld>
            <a:endParaRPr lang="en-US"/>
          </a:p>
        </p:txBody>
      </p:sp>
    </p:spTree>
    <p:extLst>
      <p:ext uri="{BB962C8B-B14F-4D97-AF65-F5344CB8AC3E}">
        <p14:creationId xmlns:p14="http://schemas.microsoft.com/office/powerpoint/2010/main" val="1006329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5" name="Rectangle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6" name="Rectangle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7" name="Rectangle 6"/>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0" name="Straight Connector 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1" name="Straight Connector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2" name="Straight Connector 11"/>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3" name="Straight Connector 12"/>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4" name="Straight Connector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5" name="Straight Connector 14"/>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6" name="Rectangle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7" name="Oval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8" name="Oval 17"/>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9" name="Oval 18"/>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20" name="Oval 19"/>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21" name="Oval 20"/>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dirty="0"/>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10733617" y="1111250"/>
            <a:ext cx="2286000" cy="508000"/>
          </a:xfrm>
        </p:spPr>
        <p:txBody>
          <a:bodyPr/>
          <a:lstStyle>
            <a:lvl1pPr>
              <a:defRPr/>
            </a:lvl1pPr>
          </a:lstStyle>
          <a:p>
            <a:pPr>
              <a:defRPr/>
            </a:pPr>
            <a:endParaRPr lang="en-US" dirty="0"/>
          </a:p>
        </p:txBody>
      </p:sp>
      <p:sp>
        <p:nvSpPr>
          <p:cNvPr id="23" name="Footer Placeholder 16"/>
          <p:cNvSpPr>
            <a:spLocks noGrp="1"/>
          </p:cNvSpPr>
          <p:nvPr>
            <p:ph type="ftr" sz="quarter" idx="11"/>
          </p:nvPr>
        </p:nvSpPr>
        <p:spPr bwMode="auto">
          <a:xfrm rot="5400000">
            <a:off x="10045701" y="4117447"/>
            <a:ext cx="3657600" cy="512233"/>
          </a:xfrm>
        </p:spPr>
        <p:txBody>
          <a:bodyPr/>
          <a:lstStyle>
            <a:lvl1pPr>
              <a:defRPr/>
            </a:lvl1pPr>
          </a:lstStyle>
          <a:p>
            <a:pPr>
              <a:defRPr/>
            </a:pPr>
            <a:endParaRPr lang="en-US" dirty="0"/>
          </a:p>
        </p:txBody>
      </p:sp>
      <p:sp>
        <p:nvSpPr>
          <p:cNvPr id="24" name="Slide Number Placeholder 28"/>
          <p:cNvSpPr>
            <a:spLocks noGrp="1"/>
          </p:cNvSpPr>
          <p:nvPr>
            <p:ph type="sldNum" sz="quarter" idx="12"/>
          </p:nvPr>
        </p:nvSpPr>
        <p:spPr bwMode="auto">
          <a:xfrm>
            <a:off x="1767417" y="4929189"/>
            <a:ext cx="812800" cy="517525"/>
          </a:xfrm>
        </p:spPr>
        <p:txBody>
          <a:bodyPr/>
          <a:lstStyle>
            <a:lvl1pPr>
              <a:defRPr/>
            </a:lvl1pPr>
          </a:lstStyle>
          <a:p>
            <a:fld id="{BC177596-9116-4C6D-891C-0B2BC0874813}" type="slidenum">
              <a:rPr lang="en-US" altLang="en-US"/>
              <a:pPr/>
              <a:t>‹#›</a:t>
            </a:fld>
            <a:endParaRPr lang="en-US" altLang="en-US" dirty="0"/>
          </a:p>
        </p:txBody>
      </p:sp>
    </p:spTree>
    <p:extLst>
      <p:ext uri="{BB962C8B-B14F-4D97-AF65-F5344CB8AC3E}">
        <p14:creationId xmlns:p14="http://schemas.microsoft.com/office/powerpoint/2010/main" val="22411563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fld id="{78AD3326-C9E2-424C-A356-1B73DD4FCE43}" type="slidenum">
              <a:rPr lang="en-US" altLang="en-US"/>
              <a:pPr/>
              <a:t>‹#›</a:t>
            </a:fld>
            <a:endParaRPr lang="en-US" altLang="en-US" dirty="0"/>
          </a:p>
        </p:txBody>
      </p:sp>
    </p:spTree>
    <p:extLst>
      <p:ext uri="{BB962C8B-B14F-4D97-AF65-F5344CB8AC3E}">
        <p14:creationId xmlns:p14="http://schemas.microsoft.com/office/powerpoint/2010/main" val="216792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fld id="{00407FE5-A4FE-4E21-B2E2-E89F76D9D761}" type="slidenum">
              <a:rPr lang="en-US" altLang="en-US"/>
              <a:pPr/>
              <a:t>‹#›</a:t>
            </a:fld>
            <a:endParaRPr lang="en-US" altLang="en-US" dirty="0"/>
          </a:p>
        </p:txBody>
      </p:sp>
    </p:spTree>
    <p:extLst>
      <p:ext uri="{BB962C8B-B14F-4D97-AF65-F5344CB8AC3E}">
        <p14:creationId xmlns:p14="http://schemas.microsoft.com/office/powerpoint/2010/main" val="261332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5" name="Rectangle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6" name="Rectangle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7" name="Rectangle 6"/>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0" name="Straight Connector 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1" name="Straight Connector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2" name="Straight Connector 11"/>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3" name="Straight Connector 12"/>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4" name="Straight Connector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5" name="Straight Connector 14"/>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6" name="Rectangle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7" name="Oval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8" name="Oval 17"/>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9" name="Oval 18"/>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20" name="Oval 19"/>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21" name="Oval 20"/>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10733617" y="1111250"/>
            <a:ext cx="2286000" cy="508000"/>
          </a:xfrm>
        </p:spPr>
        <p:txBody>
          <a:bodyPr/>
          <a:lstStyle>
            <a:lvl1pPr>
              <a:defRPr/>
            </a:lvl1pPr>
          </a:lstStyle>
          <a:p>
            <a:pPr>
              <a:defRPr/>
            </a:pPr>
            <a:endParaRPr lang="en-US" dirty="0"/>
          </a:p>
        </p:txBody>
      </p:sp>
      <p:sp>
        <p:nvSpPr>
          <p:cNvPr id="23" name="Footer Placeholder 16"/>
          <p:cNvSpPr>
            <a:spLocks noGrp="1"/>
          </p:cNvSpPr>
          <p:nvPr>
            <p:ph type="ftr" sz="quarter" idx="11"/>
          </p:nvPr>
        </p:nvSpPr>
        <p:spPr bwMode="auto">
          <a:xfrm rot="5400000">
            <a:off x="10045701" y="4117447"/>
            <a:ext cx="3657600" cy="512233"/>
          </a:xfrm>
        </p:spPr>
        <p:txBody>
          <a:bodyPr/>
          <a:lstStyle>
            <a:lvl1pPr>
              <a:defRPr/>
            </a:lvl1pPr>
          </a:lstStyle>
          <a:p>
            <a:pPr>
              <a:defRPr/>
            </a:pPr>
            <a:endParaRPr lang="en-US" dirty="0"/>
          </a:p>
        </p:txBody>
      </p:sp>
      <p:sp>
        <p:nvSpPr>
          <p:cNvPr id="24" name="Slide Number Placeholder 28"/>
          <p:cNvSpPr>
            <a:spLocks noGrp="1"/>
          </p:cNvSpPr>
          <p:nvPr>
            <p:ph type="sldNum" sz="quarter" idx="12"/>
          </p:nvPr>
        </p:nvSpPr>
        <p:spPr bwMode="auto">
          <a:xfrm>
            <a:off x="1767417" y="4929189"/>
            <a:ext cx="812800" cy="517525"/>
          </a:xfrm>
        </p:spPr>
        <p:txBody>
          <a:bodyPr/>
          <a:lstStyle>
            <a:lvl1pPr>
              <a:defRPr/>
            </a:lvl1pPr>
          </a:lstStyle>
          <a:p>
            <a:fld id="{BC177596-9116-4C6D-891C-0B2BC0874813}" type="slidenum">
              <a:rPr lang="en-US" altLang="en-US"/>
              <a:pPr/>
              <a:t>‹#›</a:t>
            </a:fld>
            <a:endParaRPr lang="en-US" altLang="en-US" dirty="0"/>
          </a:p>
        </p:txBody>
      </p:sp>
    </p:spTree>
    <p:extLst>
      <p:ext uri="{BB962C8B-B14F-4D97-AF65-F5344CB8AC3E}">
        <p14:creationId xmlns:p14="http://schemas.microsoft.com/office/powerpoint/2010/main" val="223614608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6"/>
          <p:cNvSpPr>
            <a:spLocks noGrp="1"/>
          </p:cNvSpPr>
          <p:nvPr>
            <p:ph type="dt" sz="half" idx="10"/>
          </p:nvPr>
        </p:nvSpPr>
        <p:spPr/>
        <p:txBody>
          <a:bodyPr rtlCol="0"/>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lvl1pPr>
          </a:lstStyle>
          <a:p>
            <a:fld id="{FD2819ED-6012-4343-9C53-A37C71ADDDEE}" type="slidenum">
              <a:rPr lang="en-US" altLang="en-US"/>
              <a:pPr/>
              <a:t>‹#›</a:t>
            </a:fld>
            <a:endParaRPr lang="en-US" altLang="en-US" dirty="0"/>
          </a:p>
        </p:txBody>
      </p:sp>
      <p:sp>
        <p:nvSpPr>
          <p:cNvPr id="6" name="Footer Placeholder 9"/>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4114104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5" name="Rectangle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6" name="Rectangle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7" name="Rectangle 6"/>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8" name="Straight Connector 7"/>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9" name="Straight Connector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0" name="Straight Connector 9"/>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1" name="Straight Connector 10"/>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2" name="Straight Connector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3" name="Rectangle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4" name="Oval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5" name="Oval 14"/>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6" name="Oval 15"/>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7" name="Oval 16"/>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8" name="Oval 17"/>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9" name="Straight Connector 18"/>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10731500" y="1106488"/>
            <a:ext cx="2286000" cy="508000"/>
          </a:xfrm>
        </p:spPr>
        <p:txBody>
          <a:bodyPr/>
          <a:lstStyle>
            <a:lvl1pPr>
              <a:defRPr/>
            </a:lvl1pPr>
          </a:lstStyle>
          <a:p>
            <a:pPr>
              <a:defRPr/>
            </a:pPr>
            <a:endParaRPr lang="en-US" dirty="0"/>
          </a:p>
        </p:txBody>
      </p:sp>
      <p:sp>
        <p:nvSpPr>
          <p:cNvPr id="21" name="Footer Placeholder 4"/>
          <p:cNvSpPr>
            <a:spLocks noGrp="1"/>
          </p:cNvSpPr>
          <p:nvPr>
            <p:ph type="ftr" sz="quarter" idx="11"/>
          </p:nvPr>
        </p:nvSpPr>
        <p:spPr bwMode="auto">
          <a:xfrm rot="5400000">
            <a:off x="10045701" y="4114272"/>
            <a:ext cx="3657600" cy="512233"/>
          </a:xfrm>
        </p:spPr>
        <p:txBody>
          <a:bodyPr/>
          <a:lstStyle>
            <a:lvl1pPr>
              <a:defRPr/>
            </a:lvl1pPr>
          </a:lstStyle>
          <a:p>
            <a:pPr>
              <a:defRPr/>
            </a:pPr>
            <a:endParaRPr lang="en-US" dirty="0"/>
          </a:p>
        </p:txBody>
      </p:sp>
      <p:sp>
        <p:nvSpPr>
          <p:cNvPr id="22" name="Slide Number Placeholder 5"/>
          <p:cNvSpPr>
            <a:spLocks noGrp="1"/>
          </p:cNvSpPr>
          <p:nvPr>
            <p:ph type="sldNum" sz="quarter" idx="12"/>
          </p:nvPr>
        </p:nvSpPr>
        <p:spPr bwMode="auto">
          <a:xfrm>
            <a:off x="1786467" y="4929189"/>
            <a:ext cx="812800" cy="517525"/>
          </a:xfrm>
        </p:spPr>
        <p:txBody>
          <a:bodyPr/>
          <a:lstStyle>
            <a:lvl1pPr>
              <a:defRPr/>
            </a:lvl1pPr>
          </a:lstStyle>
          <a:p>
            <a:fld id="{0CBED0EF-49BE-426B-AE2C-A59AFBAFB7FB}" type="slidenum">
              <a:rPr lang="en-US" altLang="en-US"/>
              <a:pPr/>
              <a:t>‹#›</a:t>
            </a:fld>
            <a:endParaRPr lang="en-US" altLang="en-US" dirty="0"/>
          </a:p>
        </p:txBody>
      </p:sp>
    </p:spTree>
    <p:extLst>
      <p:ext uri="{BB962C8B-B14F-4D97-AF65-F5344CB8AC3E}">
        <p14:creationId xmlns:p14="http://schemas.microsoft.com/office/powerpoint/2010/main" val="173699242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fld id="{AE79F9D7-A45B-4F7F-B78B-654C528DB5A8}" type="slidenum">
              <a:rPr lang="en-US" altLang="en-US"/>
              <a:pPr/>
              <a:t>‹#›</a:t>
            </a:fld>
            <a:endParaRPr lang="en-US" altLang="en-US" dirty="0"/>
          </a:p>
        </p:txBody>
      </p:sp>
    </p:spTree>
    <p:extLst>
      <p:ext uri="{BB962C8B-B14F-4D97-AF65-F5344CB8AC3E}">
        <p14:creationId xmlns:p14="http://schemas.microsoft.com/office/powerpoint/2010/main" val="525237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fld id="{7DA97D8D-A617-4953-80C0-E8F5BE08423D}" type="slidenum">
              <a:rPr lang="en-US" altLang="en-US"/>
              <a:pPr/>
              <a:t>‹#›</a:t>
            </a:fld>
            <a:endParaRPr lang="en-US" altLang="en-US" dirty="0"/>
          </a:p>
        </p:txBody>
      </p:sp>
    </p:spTree>
    <p:extLst>
      <p:ext uri="{BB962C8B-B14F-4D97-AF65-F5344CB8AC3E}">
        <p14:creationId xmlns:p14="http://schemas.microsoft.com/office/powerpoint/2010/main" val="2139583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endParaRPr lang="en-US" dirty="0"/>
          </a:p>
        </p:txBody>
      </p:sp>
      <p:sp>
        <p:nvSpPr>
          <p:cNvPr id="4" name="Slide Number Placeholder 6"/>
          <p:cNvSpPr>
            <a:spLocks noGrp="1"/>
          </p:cNvSpPr>
          <p:nvPr>
            <p:ph type="sldNum" sz="quarter" idx="11"/>
          </p:nvPr>
        </p:nvSpPr>
        <p:spPr/>
        <p:txBody>
          <a:bodyPr/>
          <a:lstStyle>
            <a:lvl1pPr>
              <a:defRPr/>
            </a:lvl1pPr>
          </a:lstStyle>
          <a:p>
            <a:fld id="{3B815BED-8E59-4EEF-A0D5-AD5562F71C77}" type="slidenum">
              <a:rPr lang="en-US" altLang="en-US"/>
              <a:pPr/>
              <a:t>‹#›</a:t>
            </a:fld>
            <a:endParaRPr lang="en-US" altLang="en-US" dirty="0"/>
          </a:p>
        </p:txBody>
      </p:sp>
      <p:sp>
        <p:nvSpPr>
          <p:cNvPr id="5" name="Footer Placeholder 7"/>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3979717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fld id="{38170C97-886F-4A61-9E0A-813533B12688}" type="slidenum">
              <a:rPr lang="en-US" altLang="en-US"/>
              <a:pPr/>
              <a:t>‹#›</a:t>
            </a:fld>
            <a:endParaRPr lang="en-US" altLang="en-US" dirty="0"/>
          </a:p>
        </p:txBody>
      </p:sp>
    </p:spTree>
    <p:extLst>
      <p:ext uri="{BB962C8B-B14F-4D97-AF65-F5344CB8AC3E}">
        <p14:creationId xmlns:p14="http://schemas.microsoft.com/office/powerpoint/2010/main" val="1488415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6" name="Straight Connector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7" name="Straight Connector 6"/>
          <p:cNvSpPr>
            <a:spLocks noChangeShapeType="1"/>
          </p:cNvSpPr>
          <p:nvPr/>
        </p:nvSpPr>
        <p:spPr bwMode="auto">
          <a:xfrm>
            <a:off x="8257117"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8" name="Straight Connector 7"/>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9" name="Rectangle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0" name="Straight Connector 9"/>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1" name="Oval 10"/>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endParaRPr lang="en-US" dirty="0"/>
          </a:p>
        </p:txBody>
      </p:sp>
      <p:sp>
        <p:nvSpPr>
          <p:cNvPr id="13" name="Slide Number Placeholder 21"/>
          <p:cNvSpPr>
            <a:spLocks noGrp="1"/>
          </p:cNvSpPr>
          <p:nvPr>
            <p:ph type="sldNum" sz="quarter" idx="11"/>
          </p:nvPr>
        </p:nvSpPr>
        <p:spPr/>
        <p:txBody>
          <a:bodyPr/>
          <a:lstStyle>
            <a:lvl1pPr>
              <a:defRPr/>
            </a:lvl1pPr>
          </a:lstStyle>
          <a:p>
            <a:fld id="{CA8E0FE5-DDAC-4225-B604-08ED78B74569}" type="slidenum">
              <a:rPr lang="en-US" altLang="en-US"/>
              <a:pPr/>
              <a:t>‹#›</a:t>
            </a:fld>
            <a:endParaRPr lang="en-US" altLang="en-US" dirty="0"/>
          </a:p>
        </p:txBody>
      </p:sp>
      <p:sp>
        <p:nvSpPr>
          <p:cNvPr id="14" name="Footer Placeholder 22"/>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25181754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6"/>
          <p:cNvSpPr>
            <a:spLocks noGrp="1"/>
          </p:cNvSpPr>
          <p:nvPr>
            <p:ph type="dt" sz="half" idx="10"/>
          </p:nvPr>
        </p:nvSpPr>
        <p:spPr/>
        <p:txBody>
          <a:bodyPr rtlCol="0"/>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lvl1pPr>
          </a:lstStyle>
          <a:p>
            <a:fld id="{FD2819ED-6012-4343-9C53-A37C71ADDDEE}" type="slidenum">
              <a:rPr lang="en-US" altLang="en-US"/>
              <a:pPr/>
              <a:t>‹#›</a:t>
            </a:fld>
            <a:endParaRPr lang="en-US" altLang="en-US" dirty="0"/>
          </a:p>
        </p:txBody>
      </p:sp>
      <p:sp>
        <p:nvSpPr>
          <p:cNvPr id="6" name="Footer Placeholder 9"/>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2227691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6" name="Oval 5"/>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7" name="Straight Connector 6"/>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8" name="Rectangle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9" name="Straight Connector 8"/>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0" name="Straight Connector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1" name="Straight Connector 10"/>
          <p:cNvSpPr>
            <a:spLocks noChangeShapeType="1"/>
          </p:cNvSpPr>
          <p:nvPr/>
        </p:nvSpPr>
        <p:spPr bwMode="auto">
          <a:xfrm>
            <a:off x="8257117"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dirty="0"/>
          </a:p>
        </p:txBody>
      </p:sp>
      <p:sp>
        <p:nvSpPr>
          <p:cNvPr id="13" name="Slide Number Placeholder 17"/>
          <p:cNvSpPr>
            <a:spLocks noGrp="1"/>
          </p:cNvSpPr>
          <p:nvPr>
            <p:ph type="sldNum" sz="quarter" idx="11"/>
          </p:nvPr>
        </p:nvSpPr>
        <p:spPr/>
        <p:txBody>
          <a:bodyPr/>
          <a:lstStyle>
            <a:lvl1pPr>
              <a:defRPr/>
            </a:lvl1pPr>
          </a:lstStyle>
          <a:p>
            <a:fld id="{1EBFF0A2-51AF-49E3-B422-26E088100EBD}" type="slidenum">
              <a:rPr lang="en-US" altLang="en-US"/>
              <a:pPr/>
              <a:t>‹#›</a:t>
            </a:fld>
            <a:endParaRPr lang="en-US" altLang="en-US" dirty="0"/>
          </a:p>
        </p:txBody>
      </p:sp>
      <p:sp>
        <p:nvSpPr>
          <p:cNvPr id="14" name="Footer Placeholder 20"/>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325066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fld id="{78AD3326-C9E2-424C-A356-1B73DD4FCE43}" type="slidenum">
              <a:rPr lang="en-US" altLang="en-US"/>
              <a:pPr/>
              <a:t>‹#›</a:t>
            </a:fld>
            <a:endParaRPr lang="en-US" altLang="en-US" dirty="0"/>
          </a:p>
        </p:txBody>
      </p:sp>
    </p:spTree>
    <p:extLst>
      <p:ext uri="{BB962C8B-B14F-4D97-AF65-F5344CB8AC3E}">
        <p14:creationId xmlns:p14="http://schemas.microsoft.com/office/powerpoint/2010/main" val="1882335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fld id="{00407FE5-A4FE-4E21-B2E2-E89F76D9D761}" type="slidenum">
              <a:rPr lang="en-US" altLang="en-US"/>
              <a:pPr/>
              <a:t>‹#›</a:t>
            </a:fld>
            <a:endParaRPr lang="en-US" altLang="en-US" dirty="0"/>
          </a:p>
        </p:txBody>
      </p:sp>
    </p:spTree>
    <p:extLst>
      <p:ext uri="{BB962C8B-B14F-4D97-AF65-F5344CB8AC3E}">
        <p14:creationId xmlns:p14="http://schemas.microsoft.com/office/powerpoint/2010/main" val="3989753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5" name="Rectangle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6" name="Rectangle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7" name="Rectangle 6"/>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0" name="Straight Connector 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11" name="Straight Connector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12" name="Straight Connector 11"/>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13" name="Straight Connector 12"/>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14" name="Straight Connector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15" name="Straight Connector 14"/>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16" name="Rectangle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7" name="Oval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8" name="Oval 17"/>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9" name="Oval 18"/>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20" name="Oval 19"/>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21" name="Oval 20"/>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10733617" y="1111250"/>
            <a:ext cx="2286000" cy="508000"/>
          </a:xfrm>
        </p:spPr>
        <p:txBody>
          <a:bodyPr/>
          <a:lstStyle>
            <a:lvl1pPr>
              <a:defRPr/>
            </a:lvl1pPr>
          </a:lstStyle>
          <a:p>
            <a:pPr>
              <a:defRPr/>
            </a:pPr>
            <a:endParaRPr lang="en-US" dirty="0">
              <a:solidFill>
                <a:srgbClr val="EA157A"/>
              </a:solidFill>
            </a:endParaRPr>
          </a:p>
        </p:txBody>
      </p:sp>
      <p:sp>
        <p:nvSpPr>
          <p:cNvPr id="23" name="Footer Placeholder 16"/>
          <p:cNvSpPr>
            <a:spLocks noGrp="1"/>
          </p:cNvSpPr>
          <p:nvPr>
            <p:ph type="ftr" sz="quarter" idx="11"/>
          </p:nvPr>
        </p:nvSpPr>
        <p:spPr bwMode="auto">
          <a:xfrm rot="5400000">
            <a:off x="10045701" y="4117447"/>
            <a:ext cx="3657600" cy="512233"/>
          </a:xfrm>
        </p:spPr>
        <p:txBody>
          <a:bodyPr/>
          <a:lstStyle>
            <a:lvl1pPr>
              <a:defRPr/>
            </a:lvl1pPr>
          </a:lstStyle>
          <a:p>
            <a:pPr>
              <a:defRPr/>
            </a:pPr>
            <a:endParaRPr lang="en-US" dirty="0">
              <a:solidFill>
                <a:srgbClr val="EA157A"/>
              </a:solidFill>
            </a:endParaRPr>
          </a:p>
        </p:txBody>
      </p:sp>
      <p:sp>
        <p:nvSpPr>
          <p:cNvPr id="24" name="Slide Number Placeholder 28"/>
          <p:cNvSpPr>
            <a:spLocks noGrp="1"/>
          </p:cNvSpPr>
          <p:nvPr>
            <p:ph type="sldNum" sz="quarter" idx="12"/>
          </p:nvPr>
        </p:nvSpPr>
        <p:spPr bwMode="auto">
          <a:xfrm>
            <a:off x="1767417" y="4929189"/>
            <a:ext cx="812800" cy="517525"/>
          </a:xfrm>
        </p:spPr>
        <p:txBody>
          <a:bodyPr/>
          <a:lstStyle>
            <a:lvl1pPr>
              <a:defRPr/>
            </a:lvl1pPr>
          </a:lstStyle>
          <a:p>
            <a:fld id="{BC177596-9116-4C6D-891C-0B2BC0874813}" type="slidenum">
              <a:rPr lang="en-US" altLang="en-US"/>
              <a:pPr/>
              <a:t>‹#›</a:t>
            </a:fld>
            <a:endParaRPr lang="en-US" altLang="en-US" dirty="0"/>
          </a:p>
        </p:txBody>
      </p:sp>
    </p:spTree>
    <p:extLst>
      <p:ext uri="{BB962C8B-B14F-4D97-AF65-F5344CB8AC3E}">
        <p14:creationId xmlns:p14="http://schemas.microsoft.com/office/powerpoint/2010/main" val="133535932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endParaRPr lang="en-US" dirty="0">
              <a:solidFill>
                <a:srgbClr val="EA157A"/>
              </a:solidFill>
            </a:endParaRPr>
          </a:p>
        </p:txBody>
      </p:sp>
      <p:sp>
        <p:nvSpPr>
          <p:cNvPr id="5" name="Slide Number Placeholder 8"/>
          <p:cNvSpPr>
            <a:spLocks noGrp="1"/>
          </p:cNvSpPr>
          <p:nvPr>
            <p:ph type="sldNum" sz="quarter" idx="11"/>
          </p:nvPr>
        </p:nvSpPr>
        <p:spPr/>
        <p:txBody>
          <a:bodyPr/>
          <a:lstStyle>
            <a:lvl1pPr>
              <a:defRPr/>
            </a:lvl1pPr>
          </a:lstStyle>
          <a:p>
            <a:fld id="{FD2819ED-6012-4343-9C53-A37C71ADDDEE}" type="slidenum">
              <a:rPr lang="en-US" altLang="en-US"/>
              <a:pPr/>
              <a:t>‹#›</a:t>
            </a:fld>
            <a:endParaRPr lang="en-US" altLang="en-US" dirty="0"/>
          </a:p>
        </p:txBody>
      </p:sp>
      <p:sp>
        <p:nvSpPr>
          <p:cNvPr id="6" name="Footer Placeholder 9"/>
          <p:cNvSpPr>
            <a:spLocks noGrp="1"/>
          </p:cNvSpPr>
          <p:nvPr>
            <p:ph type="ftr" sz="quarter" idx="12"/>
          </p:nvPr>
        </p:nvSpPr>
        <p:spPr/>
        <p:txBody>
          <a:bodyPr rtlCol="0"/>
          <a:lstStyle>
            <a:lvl1pPr>
              <a:defRPr/>
            </a:lvl1pPr>
          </a:lstStyle>
          <a:p>
            <a:pPr>
              <a:defRPr/>
            </a:pPr>
            <a:endParaRPr lang="en-US" dirty="0">
              <a:solidFill>
                <a:srgbClr val="EA157A"/>
              </a:solidFill>
            </a:endParaRPr>
          </a:p>
        </p:txBody>
      </p:sp>
    </p:spTree>
    <p:extLst>
      <p:ext uri="{BB962C8B-B14F-4D97-AF65-F5344CB8AC3E}">
        <p14:creationId xmlns:p14="http://schemas.microsoft.com/office/powerpoint/2010/main" val="832337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5" name="Rectangle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6" name="Rectangle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7" name="Rectangle 6"/>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8" name="Straight Connector 7"/>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white"/>
              </a:solidFill>
              <a:latin typeface="Franklin Gothic Book"/>
            </a:endParaRPr>
          </a:p>
        </p:txBody>
      </p:sp>
      <p:sp>
        <p:nvSpPr>
          <p:cNvPr id="9" name="Straight Connector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white"/>
              </a:solidFill>
              <a:latin typeface="Franklin Gothic Book"/>
            </a:endParaRPr>
          </a:p>
        </p:txBody>
      </p:sp>
      <p:sp>
        <p:nvSpPr>
          <p:cNvPr id="10" name="Straight Connector 9"/>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white"/>
              </a:solidFill>
              <a:latin typeface="Franklin Gothic Book"/>
            </a:endParaRPr>
          </a:p>
        </p:txBody>
      </p:sp>
      <p:sp>
        <p:nvSpPr>
          <p:cNvPr id="11" name="Straight Connector 10"/>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white"/>
              </a:solidFill>
              <a:latin typeface="Franklin Gothic Book"/>
            </a:endParaRPr>
          </a:p>
        </p:txBody>
      </p:sp>
      <p:sp>
        <p:nvSpPr>
          <p:cNvPr id="12" name="Straight Connector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white"/>
              </a:solidFill>
              <a:latin typeface="Franklin Gothic Book"/>
            </a:endParaRPr>
          </a:p>
        </p:txBody>
      </p:sp>
      <p:sp>
        <p:nvSpPr>
          <p:cNvPr id="13" name="Rectangle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4" name="Oval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5" name="Oval 14"/>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6" name="Oval 15"/>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7" name="Oval 16"/>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8" name="Oval 17"/>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9" name="Straight Connector 18"/>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white"/>
              </a:solidFill>
              <a:latin typeface="Franklin Gothic Book"/>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10731500" y="1106488"/>
            <a:ext cx="2286000" cy="508000"/>
          </a:xfrm>
        </p:spPr>
        <p:txBody>
          <a:bodyPr/>
          <a:lstStyle>
            <a:lvl1pPr>
              <a:defRPr/>
            </a:lvl1pPr>
          </a:lstStyle>
          <a:p>
            <a:pPr>
              <a:defRPr/>
            </a:pPr>
            <a:endParaRPr lang="en-US" dirty="0">
              <a:solidFill>
                <a:srgbClr val="D6ECFF"/>
              </a:solidFill>
            </a:endParaRPr>
          </a:p>
        </p:txBody>
      </p:sp>
      <p:sp>
        <p:nvSpPr>
          <p:cNvPr id="21" name="Footer Placeholder 4"/>
          <p:cNvSpPr>
            <a:spLocks noGrp="1"/>
          </p:cNvSpPr>
          <p:nvPr>
            <p:ph type="ftr" sz="quarter" idx="11"/>
          </p:nvPr>
        </p:nvSpPr>
        <p:spPr bwMode="auto">
          <a:xfrm rot="5400000">
            <a:off x="10045701" y="4114272"/>
            <a:ext cx="3657600" cy="512233"/>
          </a:xfrm>
        </p:spPr>
        <p:txBody>
          <a:bodyPr/>
          <a:lstStyle>
            <a:lvl1pPr>
              <a:defRPr/>
            </a:lvl1pPr>
          </a:lstStyle>
          <a:p>
            <a:pPr>
              <a:defRPr/>
            </a:pPr>
            <a:endParaRPr lang="en-US" dirty="0">
              <a:solidFill>
                <a:srgbClr val="D6ECFF"/>
              </a:solidFill>
            </a:endParaRPr>
          </a:p>
        </p:txBody>
      </p:sp>
      <p:sp>
        <p:nvSpPr>
          <p:cNvPr id="22" name="Slide Number Placeholder 5"/>
          <p:cNvSpPr>
            <a:spLocks noGrp="1"/>
          </p:cNvSpPr>
          <p:nvPr>
            <p:ph type="sldNum" sz="quarter" idx="12"/>
          </p:nvPr>
        </p:nvSpPr>
        <p:spPr bwMode="auto">
          <a:xfrm>
            <a:off x="1786467" y="4929189"/>
            <a:ext cx="812800" cy="517525"/>
          </a:xfrm>
        </p:spPr>
        <p:txBody>
          <a:bodyPr/>
          <a:lstStyle>
            <a:lvl1pPr>
              <a:defRPr/>
            </a:lvl1pPr>
          </a:lstStyle>
          <a:p>
            <a:fld id="{0CBED0EF-49BE-426B-AE2C-A59AFBAFB7FB}" type="slidenum">
              <a:rPr lang="en-US" altLang="en-US"/>
              <a:pPr/>
              <a:t>‹#›</a:t>
            </a:fld>
            <a:endParaRPr lang="en-US" altLang="en-US" dirty="0"/>
          </a:p>
        </p:txBody>
      </p:sp>
    </p:spTree>
    <p:extLst>
      <p:ext uri="{BB962C8B-B14F-4D97-AF65-F5344CB8AC3E}">
        <p14:creationId xmlns:p14="http://schemas.microsoft.com/office/powerpoint/2010/main" val="318977191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dirty="0">
              <a:solidFill>
                <a:srgbClr val="EA157A"/>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EA157A"/>
              </a:solidFill>
            </a:endParaRPr>
          </a:p>
        </p:txBody>
      </p:sp>
      <p:sp>
        <p:nvSpPr>
          <p:cNvPr id="7" name="Slide Number Placeholder 22"/>
          <p:cNvSpPr>
            <a:spLocks noGrp="1"/>
          </p:cNvSpPr>
          <p:nvPr>
            <p:ph type="sldNum" sz="quarter" idx="12"/>
          </p:nvPr>
        </p:nvSpPr>
        <p:spPr/>
        <p:txBody>
          <a:bodyPr/>
          <a:lstStyle>
            <a:lvl1pPr>
              <a:defRPr/>
            </a:lvl1pPr>
          </a:lstStyle>
          <a:p>
            <a:fld id="{AE79F9D7-A45B-4F7F-B78B-654C528DB5A8}" type="slidenum">
              <a:rPr lang="en-US" altLang="en-US"/>
              <a:pPr/>
              <a:t>‹#›</a:t>
            </a:fld>
            <a:endParaRPr lang="en-US" altLang="en-US" dirty="0"/>
          </a:p>
        </p:txBody>
      </p:sp>
    </p:spTree>
    <p:extLst>
      <p:ext uri="{BB962C8B-B14F-4D97-AF65-F5344CB8AC3E}">
        <p14:creationId xmlns:p14="http://schemas.microsoft.com/office/powerpoint/2010/main" val="3079570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dirty="0">
              <a:solidFill>
                <a:srgbClr val="EA157A"/>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EA157A"/>
              </a:solidFill>
            </a:endParaRPr>
          </a:p>
        </p:txBody>
      </p:sp>
      <p:sp>
        <p:nvSpPr>
          <p:cNvPr id="9" name="Slide Number Placeholder 22"/>
          <p:cNvSpPr>
            <a:spLocks noGrp="1"/>
          </p:cNvSpPr>
          <p:nvPr>
            <p:ph type="sldNum" sz="quarter" idx="12"/>
          </p:nvPr>
        </p:nvSpPr>
        <p:spPr/>
        <p:txBody>
          <a:bodyPr/>
          <a:lstStyle>
            <a:lvl1pPr>
              <a:defRPr/>
            </a:lvl1pPr>
          </a:lstStyle>
          <a:p>
            <a:fld id="{7DA97D8D-A617-4953-80C0-E8F5BE08423D}" type="slidenum">
              <a:rPr lang="en-US" altLang="en-US"/>
              <a:pPr/>
              <a:t>‹#›</a:t>
            </a:fld>
            <a:endParaRPr lang="en-US" altLang="en-US" dirty="0"/>
          </a:p>
        </p:txBody>
      </p:sp>
    </p:spTree>
    <p:extLst>
      <p:ext uri="{BB962C8B-B14F-4D97-AF65-F5344CB8AC3E}">
        <p14:creationId xmlns:p14="http://schemas.microsoft.com/office/powerpoint/2010/main" val="3909514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endParaRPr lang="en-US" dirty="0">
              <a:solidFill>
                <a:srgbClr val="EA157A"/>
              </a:solidFill>
            </a:endParaRPr>
          </a:p>
        </p:txBody>
      </p:sp>
      <p:sp>
        <p:nvSpPr>
          <p:cNvPr id="4" name="Slide Number Placeholder 6"/>
          <p:cNvSpPr>
            <a:spLocks noGrp="1"/>
          </p:cNvSpPr>
          <p:nvPr>
            <p:ph type="sldNum" sz="quarter" idx="11"/>
          </p:nvPr>
        </p:nvSpPr>
        <p:spPr/>
        <p:txBody>
          <a:bodyPr/>
          <a:lstStyle>
            <a:lvl1pPr>
              <a:defRPr/>
            </a:lvl1pPr>
          </a:lstStyle>
          <a:p>
            <a:fld id="{3B815BED-8E59-4EEF-A0D5-AD5562F71C77}" type="slidenum">
              <a:rPr lang="en-US" altLang="en-US"/>
              <a:pPr/>
              <a:t>‹#›</a:t>
            </a:fld>
            <a:endParaRPr lang="en-US" altLang="en-US" dirty="0"/>
          </a:p>
        </p:txBody>
      </p:sp>
      <p:sp>
        <p:nvSpPr>
          <p:cNvPr id="5" name="Footer Placeholder 7"/>
          <p:cNvSpPr>
            <a:spLocks noGrp="1"/>
          </p:cNvSpPr>
          <p:nvPr>
            <p:ph type="ftr" sz="quarter" idx="12"/>
          </p:nvPr>
        </p:nvSpPr>
        <p:spPr/>
        <p:txBody>
          <a:bodyPr rtlCol="0"/>
          <a:lstStyle>
            <a:lvl1pPr>
              <a:defRPr/>
            </a:lvl1pPr>
          </a:lstStyle>
          <a:p>
            <a:pPr>
              <a:defRPr/>
            </a:pPr>
            <a:endParaRPr lang="en-US" dirty="0">
              <a:solidFill>
                <a:srgbClr val="EA157A"/>
              </a:solidFill>
            </a:endParaRPr>
          </a:p>
        </p:txBody>
      </p:sp>
    </p:spTree>
    <p:extLst>
      <p:ext uri="{BB962C8B-B14F-4D97-AF65-F5344CB8AC3E}">
        <p14:creationId xmlns:p14="http://schemas.microsoft.com/office/powerpoint/2010/main" val="2336661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dirty="0">
              <a:solidFill>
                <a:srgbClr val="EA157A"/>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EA157A"/>
              </a:solidFill>
            </a:endParaRPr>
          </a:p>
        </p:txBody>
      </p:sp>
      <p:sp>
        <p:nvSpPr>
          <p:cNvPr id="4" name="Slide Number Placeholder 22"/>
          <p:cNvSpPr>
            <a:spLocks noGrp="1"/>
          </p:cNvSpPr>
          <p:nvPr>
            <p:ph type="sldNum" sz="quarter" idx="12"/>
          </p:nvPr>
        </p:nvSpPr>
        <p:spPr/>
        <p:txBody>
          <a:bodyPr/>
          <a:lstStyle>
            <a:lvl1pPr>
              <a:defRPr/>
            </a:lvl1pPr>
          </a:lstStyle>
          <a:p>
            <a:fld id="{38170C97-886F-4A61-9E0A-813533B12688}" type="slidenum">
              <a:rPr lang="en-US" altLang="en-US"/>
              <a:pPr/>
              <a:t>‹#›</a:t>
            </a:fld>
            <a:endParaRPr lang="en-US" altLang="en-US" dirty="0"/>
          </a:p>
        </p:txBody>
      </p:sp>
    </p:spTree>
    <p:extLst>
      <p:ext uri="{BB962C8B-B14F-4D97-AF65-F5344CB8AC3E}">
        <p14:creationId xmlns:p14="http://schemas.microsoft.com/office/powerpoint/2010/main" val="164210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5" name="Rectangle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6" name="Rectangle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7" name="Rectangle 6"/>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8" name="Straight Connector 7"/>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9" name="Straight Connector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0" name="Straight Connector 9"/>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1" name="Straight Connector 10"/>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2" name="Straight Connector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3" name="Rectangle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4" name="Oval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5" name="Oval 14"/>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6" name="Oval 15"/>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7" name="Oval 16"/>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8" name="Oval 17"/>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9" name="Straight Connector 18"/>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10731500" y="1106488"/>
            <a:ext cx="2286000" cy="508000"/>
          </a:xfrm>
        </p:spPr>
        <p:txBody>
          <a:bodyPr/>
          <a:lstStyle>
            <a:lvl1pPr>
              <a:defRPr/>
            </a:lvl1pPr>
          </a:lstStyle>
          <a:p>
            <a:pPr>
              <a:defRPr/>
            </a:pPr>
            <a:endParaRPr lang="en-US" dirty="0"/>
          </a:p>
        </p:txBody>
      </p:sp>
      <p:sp>
        <p:nvSpPr>
          <p:cNvPr id="21" name="Footer Placeholder 4"/>
          <p:cNvSpPr>
            <a:spLocks noGrp="1"/>
          </p:cNvSpPr>
          <p:nvPr>
            <p:ph type="ftr" sz="quarter" idx="11"/>
          </p:nvPr>
        </p:nvSpPr>
        <p:spPr bwMode="auto">
          <a:xfrm rot="5400000">
            <a:off x="10045701" y="4114272"/>
            <a:ext cx="3657600" cy="512233"/>
          </a:xfrm>
        </p:spPr>
        <p:txBody>
          <a:bodyPr/>
          <a:lstStyle>
            <a:lvl1pPr>
              <a:defRPr/>
            </a:lvl1pPr>
          </a:lstStyle>
          <a:p>
            <a:pPr>
              <a:defRPr/>
            </a:pPr>
            <a:endParaRPr lang="en-US" dirty="0"/>
          </a:p>
        </p:txBody>
      </p:sp>
      <p:sp>
        <p:nvSpPr>
          <p:cNvPr id="22" name="Slide Number Placeholder 5"/>
          <p:cNvSpPr>
            <a:spLocks noGrp="1"/>
          </p:cNvSpPr>
          <p:nvPr>
            <p:ph type="sldNum" sz="quarter" idx="12"/>
          </p:nvPr>
        </p:nvSpPr>
        <p:spPr bwMode="auto">
          <a:xfrm>
            <a:off x="1786467" y="4929189"/>
            <a:ext cx="812800" cy="517525"/>
          </a:xfrm>
        </p:spPr>
        <p:txBody>
          <a:bodyPr/>
          <a:lstStyle>
            <a:lvl1pPr>
              <a:defRPr/>
            </a:lvl1pPr>
          </a:lstStyle>
          <a:p>
            <a:fld id="{0CBED0EF-49BE-426B-AE2C-A59AFBAFB7FB}" type="slidenum">
              <a:rPr lang="en-US" altLang="en-US"/>
              <a:pPr/>
              <a:t>‹#›</a:t>
            </a:fld>
            <a:endParaRPr lang="en-US" altLang="en-US" dirty="0"/>
          </a:p>
        </p:txBody>
      </p:sp>
    </p:spTree>
    <p:extLst>
      <p:ext uri="{BB962C8B-B14F-4D97-AF65-F5344CB8AC3E}">
        <p14:creationId xmlns:p14="http://schemas.microsoft.com/office/powerpoint/2010/main" val="156370733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6" name="Straight Connector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7" name="Straight Connector 6"/>
          <p:cNvSpPr>
            <a:spLocks noChangeShapeType="1"/>
          </p:cNvSpPr>
          <p:nvPr/>
        </p:nvSpPr>
        <p:spPr bwMode="auto">
          <a:xfrm>
            <a:off x="8257117"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8" name="Straight Connector 7"/>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9" name="Rectangle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0" name="Straight Connector 9"/>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11" name="Oval 10"/>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endParaRPr lang="en-US" dirty="0">
              <a:solidFill>
                <a:srgbClr val="EA157A"/>
              </a:solidFill>
            </a:endParaRPr>
          </a:p>
        </p:txBody>
      </p:sp>
      <p:sp>
        <p:nvSpPr>
          <p:cNvPr id="13" name="Slide Number Placeholder 21"/>
          <p:cNvSpPr>
            <a:spLocks noGrp="1"/>
          </p:cNvSpPr>
          <p:nvPr>
            <p:ph type="sldNum" sz="quarter" idx="11"/>
          </p:nvPr>
        </p:nvSpPr>
        <p:spPr/>
        <p:txBody>
          <a:bodyPr/>
          <a:lstStyle>
            <a:lvl1pPr>
              <a:defRPr/>
            </a:lvl1pPr>
          </a:lstStyle>
          <a:p>
            <a:fld id="{CA8E0FE5-DDAC-4225-B604-08ED78B74569}" type="slidenum">
              <a:rPr lang="en-US" altLang="en-US"/>
              <a:pPr/>
              <a:t>‹#›</a:t>
            </a:fld>
            <a:endParaRPr lang="en-US" altLang="en-US" dirty="0"/>
          </a:p>
        </p:txBody>
      </p:sp>
      <p:sp>
        <p:nvSpPr>
          <p:cNvPr id="14" name="Footer Placeholder 22"/>
          <p:cNvSpPr>
            <a:spLocks noGrp="1"/>
          </p:cNvSpPr>
          <p:nvPr>
            <p:ph type="ftr" sz="quarter" idx="12"/>
          </p:nvPr>
        </p:nvSpPr>
        <p:spPr/>
        <p:txBody>
          <a:bodyPr rtlCol="0"/>
          <a:lstStyle>
            <a:lvl1pPr>
              <a:defRPr/>
            </a:lvl1pPr>
          </a:lstStyle>
          <a:p>
            <a:pPr>
              <a:defRPr/>
            </a:pPr>
            <a:endParaRPr lang="en-US" dirty="0">
              <a:solidFill>
                <a:srgbClr val="EA157A"/>
              </a:solidFill>
            </a:endParaRPr>
          </a:p>
        </p:txBody>
      </p:sp>
    </p:spTree>
    <p:extLst>
      <p:ext uri="{BB962C8B-B14F-4D97-AF65-F5344CB8AC3E}">
        <p14:creationId xmlns:p14="http://schemas.microsoft.com/office/powerpoint/2010/main" val="112442802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6" name="Oval 5"/>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7" name="Straight Connector 6"/>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8" name="Rectangle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9" name="Straight Connector 8"/>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10" name="Straight Connector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11" name="Straight Connector 10"/>
          <p:cNvSpPr>
            <a:spLocks noChangeShapeType="1"/>
          </p:cNvSpPr>
          <p:nvPr/>
        </p:nvSpPr>
        <p:spPr bwMode="auto">
          <a:xfrm>
            <a:off x="8257117"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dirty="0">
              <a:solidFill>
                <a:srgbClr val="EA157A"/>
              </a:solidFill>
            </a:endParaRPr>
          </a:p>
        </p:txBody>
      </p:sp>
      <p:sp>
        <p:nvSpPr>
          <p:cNvPr id="13" name="Slide Number Placeholder 17"/>
          <p:cNvSpPr>
            <a:spLocks noGrp="1"/>
          </p:cNvSpPr>
          <p:nvPr>
            <p:ph type="sldNum" sz="quarter" idx="11"/>
          </p:nvPr>
        </p:nvSpPr>
        <p:spPr/>
        <p:txBody>
          <a:bodyPr/>
          <a:lstStyle>
            <a:lvl1pPr>
              <a:defRPr/>
            </a:lvl1pPr>
          </a:lstStyle>
          <a:p>
            <a:fld id="{1EBFF0A2-51AF-49E3-B422-26E088100EBD}" type="slidenum">
              <a:rPr lang="en-US" altLang="en-US"/>
              <a:pPr/>
              <a:t>‹#›</a:t>
            </a:fld>
            <a:endParaRPr lang="en-US" altLang="en-US" dirty="0"/>
          </a:p>
        </p:txBody>
      </p:sp>
      <p:sp>
        <p:nvSpPr>
          <p:cNvPr id="14" name="Footer Placeholder 20"/>
          <p:cNvSpPr>
            <a:spLocks noGrp="1"/>
          </p:cNvSpPr>
          <p:nvPr>
            <p:ph type="ftr" sz="quarter" idx="12"/>
          </p:nvPr>
        </p:nvSpPr>
        <p:spPr/>
        <p:txBody>
          <a:bodyPr rtlCol="0"/>
          <a:lstStyle>
            <a:lvl1pPr>
              <a:defRPr/>
            </a:lvl1pPr>
          </a:lstStyle>
          <a:p>
            <a:pPr>
              <a:defRPr/>
            </a:pPr>
            <a:endParaRPr lang="en-US" dirty="0">
              <a:solidFill>
                <a:srgbClr val="EA157A"/>
              </a:solidFill>
            </a:endParaRPr>
          </a:p>
        </p:txBody>
      </p:sp>
    </p:spTree>
    <p:extLst>
      <p:ext uri="{BB962C8B-B14F-4D97-AF65-F5344CB8AC3E}">
        <p14:creationId xmlns:p14="http://schemas.microsoft.com/office/powerpoint/2010/main" val="3642231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dirty="0">
              <a:solidFill>
                <a:srgbClr val="EA157A"/>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EA157A"/>
              </a:solidFill>
            </a:endParaRPr>
          </a:p>
        </p:txBody>
      </p:sp>
      <p:sp>
        <p:nvSpPr>
          <p:cNvPr id="6" name="Slide Number Placeholder 22"/>
          <p:cNvSpPr>
            <a:spLocks noGrp="1"/>
          </p:cNvSpPr>
          <p:nvPr>
            <p:ph type="sldNum" sz="quarter" idx="12"/>
          </p:nvPr>
        </p:nvSpPr>
        <p:spPr/>
        <p:txBody>
          <a:bodyPr/>
          <a:lstStyle>
            <a:lvl1pPr>
              <a:defRPr/>
            </a:lvl1pPr>
          </a:lstStyle>
          <a:p>
            <a:fld id="{78AD3326-C9E2-424C-A356-1B73DD4FCE43}" type="slidenum">
              <a:rPr lang="en-US" altLang="en-US"/>
              <a:pPr/>
              <a:t>‹#›</a:t>
            </a:fld>
            <a:endParaRPr lang="en-US" altLang="en-US" dirty="0"/>
          </a:p>
        </p:txBody>
      </p:sp>
    </p:spTree>
    <p:extLst>
      <p:ext uri="{BB962C8B-B14F-4D97-AF65-F5344CB8AC3E}">
        <p14:creationId xmlns:p14="http://schemas.microsoft.com/office/powerpoint/2010/main" val="2037588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dirty="0">
              <a:solidFill>
                <a:srgbClr val="EA157A"/>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EA157A"/>
              </a:solidFill>
            </a:endParaRPr>
          </a:p>
        </p:txBody>
      </p:sp>
      <p:sp>
        <p:nvSpPr>
          <p:cNvPr id="6" name="Slide Number Placeholder 22"/>
          <p:cNvSpPr>
            <a:spLocks noGrp="1"/>
          </p:cNvSpPr>
          <p:nvPr>
            <p:ph type="sldNum" sz="quarter" idx="12"/>
          </p:nvPr>
        </p:nvSpPr>
        <p:spPr/>
        <p:txBody>
          <a:bodyPr/>
          <a:lstStyle>
            <a:lvl1pPr>
              <a:defRPr/>
            </a:lvl1pPr>
          </a:lstStyle>
          <a:p>
            <a:fld id="{00407FE5-A4FE-4E21-B2E2-E89F76D9D761}" type="slidenum">
              <a:rPr lang="en-US" altLang="en-US"/>
              <a:pPr/>
              <a:t>‹#›</a:t>
            </a:fld>
            <a:endParaRPr lang="en-US" altLang="en-US" dirty="0"/>
          </a:p>
        </p:txBody>
      </p:sp>
    </p:spTree>
    <p:extLst>
      <p:ext uri="{BB962C8B-B14F-4D97-AF65-F5344CB8AC3E}">
        <p14:creationId xmlns:p14="http://schemas.microsoft.com/office/powerpoint/2010/main" val="367619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fld id="{AE79F9D7-A45B-4F7F-B78B-654C528DB5A8}" type="slidenum">
              <a:rPr lang="en-US" altLang="en-US"/>
              <a:pPr/>
              <a:t>‹#›</a:t>
            </a:fld>
            <a:endParaRPr lang="en-US" altLang="en-US" dirty="0"/>
          </a:p>
        </p:txBody>
      </p:sp>
    </p:spTree>
    <p:extLst>
      <p:ext uri="{BB962C8B-B14F-4D97-AF65-F5344CB8AC3E}">
        <p14:creationId xmlns:p14="http://schemas.microsoft.com/office/powerpoint/2010/main" val="389606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fld id="{7DA97D8D-A617-4953-80C0-E8F5BE08423D}" type="slidenum">
              <a:rPr lang="en-US" altLang="en-US"/>
              <a:pPr/>
              <a:t>‹#›</a:t>
            </a:fld>
            <a:endParaRPr lang="en-US" altLang="en-US" dirty="0"/>
          </a:p>
        </p:txBody>
      </p:sp>
    </p:spTree>
    <p:extLst>
      <p:ext uri="{BB962C8B-B14F-4D97-AF65-F5344CB8AC3E}">
        <p14:creationId xmlns:p14="http://schemas.microsoft.com/office/powerpoint/2010/main" val="429185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endParaRPr lang="en-US" dirty="0"/>
          </a:p>
        </p:txBody>
      </p:sp>
      <p:sp>
        <p:nvSpPr>
          <p:cNvPr id="4" name="Slide Number Placeholder 6"/>
          <p:cNvSpPr>
            <a:spLocks noGrp="1"/>
          </p:cNvSpPr>
          <p:nvPr>
            <p:ph type="sldNum" sz="quarter" idx="11"/>
          </p:nvPr>
        </p:nvSpPr>
        <p:spPr/>
        <p:txBody>
          <a:bodyPr/>
          <a:lstStyle>
            <a:lvl1pPr>
              <a:defRPr/>
            </a:lvl1pPr>
          </a:lstStyle>
          <a:p>
            <a:fld id="{3B815BED-8E59-4EEF-A0D5-AD5562F71C77}" type="slidenum">
              <a:rPr lang="en-US" altLang="en-US"/>
              <a:pPr/>
              <a:t>‹#›</a:t>
            </a:fld>
            <a:endParaRPr lang="en-US" altLang="en-US" dirty="0"/>
          </a:p>
        </p:txBody>
      </p:sp>
      <p:sp>
        <p:nvSpPr>
          <p:cNvPr id="5" name="Footer Placeholder 7"/>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351627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fld id="{38170C97-886F-4A61-9E0A-813533B12688}" type="slidenum">
              <a:rPr lang="en-US" altLang="en-US"/>
              <a:pPr/>
              <a:t>‹#›</a:t>
            </a:fld>
            <a:endParaRPr lang="en-US" altLang="en-US" dirty="0"/>
          </a:p>
        </p:txBody>
      </p:sp>
    </p:spTree>
    <p:extLst>
      <p:ext uri="{BB962C8B-B14F-4D97-AF65-F5344CB8AC3E}">
        <p14:creationId xmlns:p14="http://schemas.microsoft.com/office/powerpoint/2010/main" val="106384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6" name="Straight Connector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7" name="Straight Connector 6"/>
          <p:cNvSpPr>
            <a:spLocks noChangeShapeType="1"/>
          </p:cNvSpPr>
          <p:nvPr/>
        </p:nvSpPr>
        <p:spPr bwMode="auto">
          <a:xfrm>
            <a:off x="8257117"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8" name="Straight Connector 7"/>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9" name="Rectangle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0" name="Straight Connector 9"/>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1" name="Oval 10"/>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endParaRPr lang="en-US" dirty="0"/>
          </a:p>
        </p:txBody>
      </p:sp>
      <p:sp>
        <p:nvSpPr>
          <p:cNvPr id="13" name="Slide Number Placeholder 21"/>
          <p:cNvSpPr>
            <a:spLocks noGrp="1"/>
          </p:cNvSpPr>
          <p:nvPr>
            <p:ph type="sldNum" sz="quarter" idx="11"/>
          </p:nvPr>
        </p:nvSpPr>
        <p:spPr/>
        <p:txBody>
          <a:bodyPr/>
          <a:lstStyle>
            <a:lvl1pPr>
              <a:defRPr/>
            </a:lvl1pPr>
          </a:lstStyle>
          <a:p>
            <a:fld id="{CA8E0FE5-DDAC-4225-B604-08ED78B74569}" type="slidenum">
              <a:rPr lang="en-US" altLang="en-US"/>
              <a:pPr/>
              <a:t>‹#›</a:t>
            </a:fld>
            <a:endParaRPr lang="en-US" altLang="en-US" dirty="0"/>
          </a:p>
        </p:txBody>
      </p:sp>
      <p:sp>
        <p:nvSpPr>
          <p:cNvPr id="14" name="Footer Placeholder 22"/>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5188459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6" name="Oval 5"/>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7" name="Straight Connector 6"/>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8" name="Rectangle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9" name="Straight Connector 8"/>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0" name="Straight Connector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1" name="Straight Connector 10"/>
          <p:cNvSpPr>
            <a:spLocks noChangeShapeType="1"/>
          </p:cNvSpPr>
          <p:nvPr/>
        </p:nvSpPr>
        <p:spPr bwMode="auto">
          <a:xfrm>
            <a:off x="8257117"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dirty="0"/>
          </a:p>
        </p:txBody>
      </p:sp>
      <p:sp>
        <p:nvSpPr>
          <p:cNvPr id="13" name="Slide Number Placeholder 17"/>
          <p:cNvSpPr>
            <a:spLocks noGrp="1"/>
          </p:cNvSpPr>
          <p:nvPr>
            <p:ph type="sldNum" sz="quarter" idx="11"/>
          </p:nvPr>
        </p:nvSpPr>
        <p:spPr/>
        <p:txBody>
          <a:bodyPr/>
          <a:lstStyle>
            <a:lvl1pPr>
              <a:defRPr/>
            </a:lvl1pPr>
          </a:lstStyle>
          <a:p>
            <a:fld id="{1EBFF0A2-51AF-49E3-B422-26E088100EBD}" type="slidenum">
              <a:rPr lang="en-US" altLang="en-US"/>
              <a:pPr/>
              <a:t>‹#›</a:t>
            </a:fld>
            <a:endParaRPr lang="en-US" altLang="en-US" dirty="0"/>
          </a:p>
        </p:txBody>
      </p:sp>
      <p:sp>
        <p:nvSpPr>
          <p:cNvPr id="14" name="Footer Placeholder 20"/>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258098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lang="en-US" dirty="0"/>
              <a:t>Click to edit Master title style</a:t>
            </a:r>
          </a:p>
        </p:txBody>
      </p:sp>
      <p:sp>
        <p:nvSpPr>
          <p:cNvPr id="1028" name="Text Placeholder 12"/>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Date Placeholder 13"/>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dirty="0"/>
          </a:p>
        </p:txBody>
      </p:sp>
      <p:sp>
        <p:nvSpPr>
          <p:cNvPr id="3" name="Footer Placeholder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dirty="0"/>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2" name="Oval 11"/>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23" name="Slide Number Placeholder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Franklin Gothic Book" panose="020B0503020102020204" pitchFamily="34" charset="0"/>
              </a:defRPr>
            </a:lvl1pPr>
          </a:lstStyle>
          <a:p>
            <a:fld id="{A64C7BF6-960F-4FF1-A399-448E5A79ACB5}" type="slidenum">
              <a:rPr lang="en-US" altLang="en-US"/>
              <a:pPr/>
              <a:t>‹#›</a:t>
            </a:fld>
            <a:endParaRPr lang="en-US" altLang="en-US" dirty="0"/>
          </a:p>
        </p:txBody>
      </p:sp>
    </p:spTree>
    <p:extLst>
      <p:ext uri="{BB962C8B-B14F-4D97-AF65-F5344CB8AC3E}">
        <p14:creationId xmlns:p14="http://schemas.microsoft.com/office/powerpoint/2010/main" val="90680046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fontAlgn="base">
        <a:spcBef>
          <a:spcPct val="0"/>
        </a:spcBef>
        <a:spcAft>
          <a:spcPct val="0"/>
        </a:spcAft>
        <a:defRPr sz="3200" b="1" i="0" kern="1200" cap="small" baseline="0">
          <a:solidFill>
            <a:schemeClr val="tx2"/>
          </a:solidFill>
          <a:latin typeface="Franklin Gothic Medium" panose="020B0603020102020204" pitchFamily="34" charset="0"/>
          <a:ea typeface="+mj-ea"/>
          <a:cs typeface="+mj-cs"/>
        </a:defRPr>
      </a:lvl1pPr>
      <a:lvl2pPr algn="l" rtl="0" fontAlgn="base">
        <a:spcBef>
          <a:spcPct val="0"/>
        </a:spcBef>
        <a:spcAft>
          <a:spcPct val="0"/>
        </a:spcAft>
        <a:defRPr sz="3000">
          <a:solidFill>
            <a:schemeClr val="tx2"/>
          </a:solidFill>
          <a:latin typeface="Franklin Gothic Medium" pitchFamily="34" charset="0"/>
        </a:defRPr>
      </a:lvl2pPr>
      <a:lvl3pPr algn="l" rtl="0" fontAlgn="base">
        <a:spcBef>
          <a:spcPct val="0"/>
        </a:spcBef>
        <a:spcAft>
          <a:spcPct val="0"/>
        </a:spcAft>
        <a:defRPr sz="3000">
          <a:solidFill>
            <a:schemeClr val="tx2"/>
          </a:solidFill>
          <a:latin typeface="Franklin Gothic Medium" pitchFamily="34" charset="0"/>
        </a:defRPr>
      </a:lvl3pPr>
      <a:lvl4pPr algn="l" rtl="0" fontAlgn="base">
        <a:spcBef>
          <a:spcPct val="0"/>
        </a:spcBef>
        <a:spcAft>
          <a:spcPct val="0"/>
        </a:spcAft>
        <a:defRPr sz="3000">
          <a:solidFill>
            <a:schemeClr val="tx2"/>
          </a:solidFill>
          <a:latin typeface="Franklin Gothic Medium" pitchFamily="34" charset="0"/>
        </a:defRPr>
      </a:lvl4pPr>
      <a:lvl5pPr algn="l" rtl="0" fontAlgn="base">
        <a:spcBef>
          <a:spcPct val="0"/>
        </a:spcBef>
        <a:spcAft>
          <a:spcPct val="0"/>
        </a:spcAft>
        <a:defRPr sz="3000">
          <a:solidFill>
            <a:schemeClr val="tx2"/>
          </a:solidFill>
          <a:latin typeface="Franklin Gothic Medium" pitchFamily="34" charset="0"/>
        </a:defRPr>
      </a:lvl5pPr>
      <a:lvl6pPr marL="457200" algn="l" rtl="0" eaLnBrk="1" fontAlgn="base" hangingPunct="1">
        <a:spcBef>
          <a:spcPct val="0"/>
        </a:spcBef>
        <a:spcAft>
          <a:spcPct val="0"/>
        </a:spcAft>
        <a:defRPr sz="3000">
          <a:solidFill>
            <a:schemeClr val="tx2"/>
          </a:solidFill>
          <a:latin typeface="Franklin Gothic Medium" pitchFamily="34" charset="0"/>
        </a:defRPr>
      </a:lvl6pPr>
      <a:lvl7pPr marL="914400" algn="l" rtl="0" eaLnBrk="1" fontAlgn="base" hangingPunct="1">
        <a:spcBef>
          <a:spcPct val="0"/>
        </a:spcBef>
        <a:spcAft>
          <a:spcPct val="0"/>
        </a:spcAft>
        <a:defRPr sz="3000">
          <a:solidFill>
            <a:schemeClr val="tx2"/>
          </a:solidFill>
          <a:latin typeface="Franklin Gothic Medium" pitchFamily="34" charset="0"/>
        </a:defRPr>
      </a:lvl7pPr>
      <a:lvl8pPr marL="1371600" algn="l" rtl="0" eaLnBrk="1" fontAlgn="base" hangingPunct="1">
        <a:spcBef>
          <a:spcPct val="0"/>
        </a:spcBef>
        <a:spcAft>
          <a:spcPct val="0"/>
        </a:spcAft>
        <a:defRPr sz="3000">
          <a:solidFill>
            <a:schemeClr val="tx2"/>
          </a:solidFill>
          <a:latin typeface="Franklin Gothic Medium" pitchFamily="34" charset="0"/>
        </a:defRPr>
      </a:lvl8pPr>
      <a:lvl9pPr marL="1828800" algn="l" rtl="0" eaLnBrk="1" fontAlgn="base" hangingPunct="1">
        <a:spcBef>
          <a:spcPct val="0"/>
        </a:spcBef>
        <a:spcAft>
          <a:spcPct val="0"/>
        </a:spcAft>
        <a:defRPr sz="3000">
          <a:solidFill>
            <a:schemeClr val="tx2"/>
          </a:solidFill>
          <a:latin typeface="Franklin Gothic Medium" pitchFamily="34" charset="0"/>
        </a:defRPr>
      </a:lvl9pPr>
    </p:titleStyle>
    <p:bodyStyle>
      <a:lvl1pPr marL="273050" indent="-273050" algn="l" rtl="0" fontAlgn="base">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6FB833"/>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C0E5AF"/>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F3AABE"/>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dirty="0"/>
          </a:p>
        </p:txBody>
      </p:sp>
      <p:sp>
        <p:nvSpPr>
          <p:cNvPr id="3" name="Footer Placeholder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dirty="0"/>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800" dirty="0">
              <a:latin typeface="+mn-lt"/>
              <a:cs typeface="+mn-cs"/>
            </a:endParaRPr>
          </a:p>
        </p:txBody>
      </p:sp>
      <p:sp>
        <p:nvSpPr>
          <p:cNvPr id="12" name="Oval 11"/>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sz="1800" dirty="0"/>
          </a:p>
        </p:txBody>
      </p:sp>
      <p:sp>
        <p:nvSpPr>
          <p:cNvPr id="23" name="Slide Number Placeholder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Franklin Gothic Book" panose="020B0503020102020204" pitchFamily="34" charset="0"/>
              </a:defRPr>
            </a:lvl1pPr>
          </a:lstStyle>
          <a:p>
            <a:fld id="{A64C7BF6-960F-4FF1-A399-448E5A79ACB5}" type="slidenum">
              <a:rPr lang="en-US" altLang="en-US"/>
              <a:pPr/>
              <a:t>‹#›</a:t>
            </a:fld>
            <a:endParaRPr lang="en-US" altLang="en-US" dirty="0"/>
          </a:p>
        </p:txBody>
      </p:sp>
    </p:spTree>
    <p:extLst>
      <p:ext uri="{BB962C8B-B14F-4D97-AF65-F5344CB8AC3E}">
        <p14:creationId xmlns:p14="http://schemas.microsoft.com/office/powerpoint/2010/main" val="323749079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Franklin Gothic Medium" pitchFamily="34" charset="0"/>
        </a:defRPr>
      </a:lvl2pPr>
      <a:lvl3pPr algn="l" rtl="0" fontAlgn="base">
        <a:spcBef>
          <a:spcPct val="0"/>
        </a:spcBef>
        <a:spcAft>
          <a:spcPct val="0"/>
        </a:spcAft>
        <a:defRPr sz="3000">
          <a:solidFill>
            <a:schemeClr val="tx2"/>
          </a:solidFill>
          <a:latin typeface="Franklin Gothic Medium" pitchFamily="34" charset="0"/>
        </a:defRPr>
      </a:lvl3pPr>
      <a:lvl4pPr algn="l" rtl="0" fontAlgn="base">
        <a:spcBef>
          <a:spcPct val="0"/>
        </a:spcBef>
        <a:spcAft>
          <a:spcPct val="0"/>
        </a:spcAft>
        <a:defRPr sz="3000">
          <a:solidFill>
            <a:schemeClr val="tx2"/>
          </a:solidFill>
          <a:latin typeface="Franklin Gothic Medium" pitchFamily="34" charset="0"/>
        </a:defRPr>
      </a:lvl4pPr>
      <a:lvl5pPr algn="l" rtl="0" fontAlgn="base">
        <a:spcBef>
          <a:spcPct val="0"/>
        </a:spcBef>
        <a:spcAft>
          <a:spcPct val="0"/>
        </a:spcAft>
        <a:defRPr sz="3000">
          <a:solidFill>
            <a:schemeClr val="tx2"/>
          </a:solidFill>
          <a:latin typeface="Franklin Gothic Medium" pitchFamily="34" charset="0"/>
        </a:defRPr>
      </a:lvl5pPr>
      <a:lvl6pPr marL="457200" algn="l" rtl="0" eaLnBrk="1" fontAlgn="base" hangingPunct="1">
        <a:spcBef>
          <a:spcPct val="0"/>
        </a:spcBef>
        <a:spcAft>
          <a:spcPct val="0"/>
        </a:spcAft>
        <a:defRPr sz="3000">
          <a:solidFill>
            <a:schemeClr val="tx2"/>
          </a:solidFill>
          <a:latin typeface="Franklin Gothic Medium" pitchFamily="34" charset="0"/>
        </a:defRPr>
      </a:lvl6pPr>
      <a:lvl7pPr marL="914400" algn="l" rtl="0" eaLnBrk="1" fontAlgn="base" hangingPunct="1">
        <a:spcBef>
          <a:spcPct val="0"/>
        </a:spcBef>
        <a:spcAft>
          <a:spcPct val="0"/>
        </a:spcAft>
        <a:defRPr sz="3000">
          <a:solidFill>
            <a:schemeClr val="tx2"/>
          </a:solidFill>
          <a:latin typeface="Franklin Gothic Medium" pitchFamily="34" charset="0"/>
        </a:defRPr>
      </a:lvl7pPr>
      <a:lvl8pPr marL="1371600" algn="l" rtl="0" eaLnBrk="1" fontAlgn="base" hangingPunct="1">
        <a:spcBef>
          <a:spcPct val="0"/>
        </a:spcBef>
        <a:spcAft>
          <a:spcPct val="0"/>
        </a:spcAft>
        <a:defRPr sz="3000">
          <a:solidFill>
            <a:schemeClr val="tx2"/>
          </a:solidFill>
          <a:latin typeface="Franklin Gothic Medium" pitchFamily="34" charset="0"/>
        </a:defRPr>
      </a:lvl8pPr>
      <a:lvl9pPr marL="1828800" algn="l" rtl="0" eaLnBrk="1" fontAlgn="base" hangingPunct="1">
        <a:spcBef>
          <a:spcPct val="0"/>
        </a:spcBef>
        <a:spcAft>
          <a:spcPct val="0"/>
        </a:spcAft>
        <a:defRPr sz="3000">
          <a:solidFill>
            <a:schemeClr val="tx2"/>
          </a:solidFill>
          <a:latin typeface="Franklin Gothic Medium" pitchFamily="34" charset="0"/>
        </a:defRPr>
      </a:lvl9pPr>
    </p:titleStyle>
    <p:bodyStyle>
      <a:lvl1pPr marL="273050" indent="-273050" algn="l" rtl="0" fontAlgn="base">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6FB833"/>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C0E5AF"/>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F3AABE"/>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dirty="0">
              <a:solidFill>
                <a:srgbClr val="EA157A"/>
              </a:solidFill>
            </a:endParaRPr>
          </a:p>
        </p:txBody>
      </p:sp>
      <p:sp>
        <p:nvSpPr>
          <p:cNvPr id="3" name="Footer Placeholder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dirty="0">
              <a:solidFill>
                <a:srgbClr val="EA157A"/>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Franklin Gothic Book"/>
            </a:endParaRPr>
          </a:p>
        </p:txBody>
      </p:sp>
      <p:sp>
        <p:nvSpPr>
          <p:cNvPr id="12" name="Oval 11"/>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23" name="Slide Number Placeholder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Franklin Gothic Book" panose="020B0503020102020204" pitchFamily="34" charset="0"/>
              </a:defRPr>
            </a:lvl1pPr>
          </a:lstStyle>
          <a:p>
            <a:pPr eaLnBrk="1" hangingPunct="1"/>
            <a:fld id="{A64C7BF6-960F-4FF1-A399-448E5A79ACB5}" type="slidenum">
              <a:rPr lang="en-US" altLang="en-US"/>
              <a:pPr eaLnBrk="1" hangingPunct="1"/>
              <a:t>‹#›</a:t>
            </a:fld>
            <a:endParaRPr lang="en-US" altLang="en-US" dirty="0"/>
          </a:p>
        </p:txBody>
      </p:sp>
    </p:spTree>
    <p:extLst>
      <p:ext uri="{BB962C8B-B14F-4D97-AF65-F5344CB8AC3E}">
        <p14:creationId xmlns:p14="http://schemas.microsoft.com/office/powerpoint/2010/main" val="354663651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Franklin Gothic Medium" pitchFamily="34" charset="0"/>
        </a:defRPr>
      </a:lvl2pPr>
      <a:lvl3pPr algn="l" rtl="0" fontAlgn="base">
        <a:spcBef>
          <a:spcPct val="0"/>
        </a:spcBef>
        <a:spcAft>
          <a:spcPct val="0"/>
        </a:spcAft>
        <a:defRPr sz="3000">
          <a:solidFill>
            <a:schemeClr val="tx2"/>
          </a:solidFill>
          <a:latin typeface="Franklin Gothic Medium" pitchFamily="34" charset="0"/>
        </a:defRPr>
      </a:lvl3pPr>
      <a:lvl4pPr algn="l" rtl="0" fontAlgn="base">
        <a:spcBef>
          <a:spcPct val="0"/>
        </a:spcBef>
        <a:spcAft>
          <a:spcPct val="0"/>
        </a:spcAft>
        <a:defRPr sz="3000">
          <a:solidFill>
            <a:schemeClr val="tx2"/>
          </a:solidFill>
          <a:latin typeface="Franklin Gothic Medium" pitchFamily="34" charset="0"/>
        </a:defRPr>
      </a:lvl4pPr>
      <a:lvl5pPr algn="l" rtl="0" fontAlgn="base">
        <a:spcBef>
          <a:spcPct val="0"/>
        </a:spcBef>
        <a:spcAft>
          <a:spcPct val="0"/>
        </a:spcAft>
        <a:defRPr sz="3000">
          <a:solidFill>
            <a:schemeClr val="tx2"/>
          </a:solidFill>
          <a:latin typeface="Franklin Gothic Medium" pitchFamily="34" charset="0"/>
        </a:defRPr>
      </a:lvl5pPr>
      <a:lvl6pPr marL="457200" algn="l" rtl="0" eaLnBrk="1" fontAlgn="base" hangingPunct="1">
        <a:spcBef>
          <a:spcPct val="0"/>
        </a:spcBef>
        <a:spcAft>
          <a:spcPct val="0"/>
        </a:spcAft>
        <a:defRPr sz="3000">
          <a:solidFill>
            <a:schemeClr val="tx2"/>
          </a:solidFill>
          <a:latin typeface="Franklin Gothic Medium" pitchFamily="34" charset="0"/>
        </a:defRPr>
      </a:lvl6pPr>
      <a:lvl7pPr marL="914400" algn="l" rtl="0" eaLnBrk="1" fontAlgn="base" hangingPunct="1">
        <a:spcBef>
          <a:spcPct val="0"/>
        </a:spcBef>
        <a:spcAft>
          <a:spcPct val="0"/>
        </a:spcAft>
        <a:defRPr sz="3000">
          <a:solidFill>
            <a:schemeClr val="tx2"/>
          </a:solidFill>
          <a:latin typeface="Franklin Gothic Medium" pitchFamily="34" charset="0"/>
        </a:defRPr>
      </a:lvl7pPr>
      <a:lvl8pPr marL="1371600" algn="l" rtl="0" eaLnBrk="1" fontAlgn="base" hangingPunct="1">
        <a:spcBef>
          <a:spcPct val="0"/>
        </a:spcBef>
        <a:spcAft>
          <a:spcPct val="0"/>
        </a:spcAft>
        <a:defRPr sz="3000">
          <a:solidFill>
            <a:schemeClr val="tx2"/>
          </a:solidFill>
          <a:latin typeface="Franklin Gothic Medium" pitchFamily="34" charset="0"/>
        </a:defRPr>
      </a:lvl8pPr>
      <a:lvl9pPr marL="1828800" algn="l" rtl="0" eaLnBrk="1" fontAlgn="base" hangingPunct="1">
        <a:spcBef>
          <a:spcPct val="0"/>
        </a:spcBef>
        <a:spcAft>
          <a:spcPct val="0"/>
        </a:spcAft>
        <a:defRPr sz="3000">
          <a:solidFill>
            <a:schemeClr val="tx2"/>
          </a:solidFill>
          <a:latin typeface="Franklin Gothic Medium" pitchFamily="34" charset="0"/>
        </a:defRPr>
      </a:lvl9pPr>
    </p:titleStyle>
    <p:bodyStyle>
      <a:lvl1pPr marL="273050" indent="-273050" algn="l" rtl="0" fontAlgn="base">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6FB833"/>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C0E5AF"/>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F3AABE"/>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zoom.us/recording/share/aIryqmcaefFq37z9dhg2vKufTK2T7IODStGhTPM5bEY"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vadata.org/forms.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hyperlink" Target="https://www.cdc.gov/violenceprevention/pdf/svprevention-a.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violenceprevention/pdf/svprevention-a.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www.mecasa.org/wp-content/uploads/2016/04/primaryprevention-1-201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defRPr/>
            </a:pPr>
            <a:r>
              <a:rPr lang="en-US" sz="6000" dirty="0"/>
              <a:t>Prevention Data Collection Form</a:t>
            </a:r>
          </a:p>
        </p:txBody>
      </p:sp>
      <p:sp>
        <p:nvSpPr>
          <p:cNvPr id="8195" name="Text Placeholder 4"/>
          <p:cNvSpPr>
            <a:spLocks noGrp="1"/>
          </p:cNvSpPr>
          <p:nvPr>
            <p:ph type="subTitle" idx="1"/>
          </p:nvPr>
        </p:nvSpPr>
        <p:spPr/>
        <p:txBody>
          <a:bodyPr/>
          <a:lstStyle/>
          <a:p>
            <a:r>
              <a:rPr lang="en-US" altLang="en-US" sz="2000" dirty="0"/>
              <a:t>VAdata: Virginia’s Sexual and Domestic Violence Data Collection System</a:t>
            </a:r>
          </a:p>
        </p:txBody>
      </p:sp>
      <p:pic>
        <p:nvPicPr>
          <p:cNvPr id="8196" name="Picture 12" descr="AAtif.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08058" y="393700"/>
            <a:ext cx="1647342" cy="111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25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Accessing the Prevention Form</a:t>
            </a:r>
          </a:p>
        </p:txBody>
      </p:sp>
      <p:sp>
        <p:nvSpPr>
          <p:cNvPr id="9" name="Text Placeholder 8"/>
          <p:cNvSpPr>
            <a:spLocks noGrp="1"/>
          </p:cNvSpPr>
          <p:nvPr>
            <p:ph type="body" idx="1"/>
          </p:nvPr>
        </p:nvSpPr>
        <p:spPr/>
        <p:txBody>
          <a:bodyPr/>
          <a:lstStyle/>
          <a:p>
            <a:r>
              <a:rPr lang="en-US" b="0" dirty="0">
                <a:latin typeface="Calibri Light" panose="020F0302020204030204" pitchFamily="34" charset="0"/>
                <a:cs typeface="Calibri Light" panose="020F0302020204030204" pitchFamily="34" charset="0"/>
              </a:rPr>
              <a:t>Unlike the Advocacy, Hotline, and Community Engagement Forms, the Prevention Form must be “turned on” by Action Alliance staff for members of your agency to use the form.</a:t>
            </a:r>
          </a:p>
        </p:txBody>
      </p:sp>
    </p:spTree>
    <p:extLst>
      <p:ext uri="{BB962C8B-B14F-4D97-AF65-F5344CB8AC3E}">
        <p14:creationId xmlns:p14="http://schemas.microsoft.com/office/powerpoint/2010/main" val="384656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BA71FD-9A0D-49CA-B7C3-ED194CDED401}"/>
              </a:ext>
            </a:extLst>
          </p:cNvPr>
          <p:cNvSpPr>
            <a:spLocks noGrp="1"/>
          </p:cNvSpPr>
          <p:nvPr>
            <p:ph type="title"/>
          </p:nvPr>
        </p:nvSpPr>
        <p:spPr/>
        <p:txBody>
          <a:bodyPr/>
          <a:lstStyle/>
          <a:p>
            <a:r>
              <a:rPr lang="en-US" dirty="0"/>
              <a:t>Accessing the Prevention Form</a:t>
            </a:r>
          </a:p>
        </p:txBody>
      </p:sp>
      <p:sp>
        <p:nvSpPr>
          <p:cNvPr id="5" name="Content Placeholder 4">
            <a:extLst>
              <a:ext uri="{FF2B5EF4-FFF2-40B4-BE49-F238E27FC236}">
                <a16:creationId xmlns:a16="http://schemas.microsoft.com/office/drawing/2014/main" id="{06217FDB-3921-45A6-8808-8F6B817E2255}"/>
              </a:ext>
            </a:extLst>
          </p:cNvPr>
          <p:cNvSpPr>
            <a:spLocks noGrp="1"/>
          </p:cNvSpPr>
          <p:nvPr>
            <p:ph sz="quarter" idx="1"/>
          </p:nvPr>
        </p:nvSpPr>
        <p:spPr/>
        <p:txBody>
          <a:bodyPr/>
          <a:lstStyle/>
          <a:p>
            <a:r>
              <a:rPr lang="en-US" dirty="0"/>
              <a:t>If your agency has access to VAdata, you can request access to the Prevention Form! </a:t>
            </a:r>
          </a:p>
          <a:p>
            <a:r>
              <a:rPr lang="en-US" dirty="0"/>
              <a:t>Before requesting access, at least one staff member from your agency will need to watch the Prevention Form webinar. To access the webinar, visit: </a:t>
            </a:r>
            <a:r>
              <a:rPr lang="en-US" dirty="0">
                <a:hlinkClick r:id="rId3"/>
              </a:rPr>
              <a:t>https://zoom.us/recording/share/aIryqmcaefFq37z9dhg2vKufTK2T7IODStGhTPM5bEY</a:t>
            </a:r>
            <a:r>
              <a:rPr lang="en-US" dirty="0"/>
              <a:t>.  </a:t>
            </a:r>
          </a:p>
          <a:p>
            <a:r>
              <a:rPr lang="en-US" dirty="0"/>
              <a:t>After you’ve registered for and watched the webinar, an Action Alliance staff member will grant access to the Prevention Form in VAdata.</a:t>
            </a:r>
          </a:p>
        </p:txBody>
      </p:sp>
    </p:spTree>
    <p:extLst>
      <p:ext uri="{BB962C8B-B14F-4D97-AF65-F5344CB8AC3E}">
        <p14:creationId xmlns:p14="http://schemas.microsoft.com/office/powerpoint/2010/main" val="944682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Components of the Prevention Form</a:t>
            </a:r>
          </a:p>
        </p:txBody>
      </p:sp>
      <p:sp>
        <p:nvSpPr>
          <p:cNvPr id="9" name="Text Placeholder 8"/>
          <p:cNvSpPr>
            <a:spLocks noGrp="1"/>
          </p:cNvSpPr>
          <p:nvPr>
            <p:ph type="body" idx="1"/>
          </p:nvPr>
        </p:nvSpPr>
        <p:spPr/>
        <p:txBody>
          <a:bodyPr/>
          <a:lstStyle/>
          <a:p>
            <a:r>
              <a:rPr lang="en-US" b="0" dirty="0">
                <a:latin typeface="Calibri Light" panose="020F0302020204030204" pitchFamily="34" charset="0"/>
                <a:cs typeface="Calibri Light" panose="020F0302020204030204" pitchFamily="34" charset="0"/>
              </a:rPr>
              <a:t>The Prevention Form is brief, consisting of just </a:t>
            </a:r>
            <a:r>
              <a:rPr lang="en-US" dirty="0">
                <a:latin typeface="Calibri Light" panose="020F0302020204030204" pitchFamily="34" charset="0"/>
                <a:cs typeface="Calibri Light" panose="020F0302020204030204" pitchFamily="34" charset="0"/>
              </a:rPr>
              <a:t>17 total questions</a:t>
            </a:r>
            <a:r>
              <a:rPr lang="en-US" b="0" dirty="0">
                <a:latin typeface="Calibri Light" panose="020F0302020204030204" pitchFamily="34" charset="0"/>
                <a:cs typeface="Calibri Light" panose="020F0302020204030204" pitchFamily="34" charset="0"/>
              </a:rPr>
              <a:t>. The Prevention Form collects the following types of information:</a:t>
            </a:r>
          </a:p>
          <a:p>
            <a:pPr marL="652463" lvl="1" indent="-285750">
              <a:buFont typeface="Arial" panose="020B0604020202020204" pitchFamily="34" charset="0"/>
              <a:buChar char="•"/>
            </a:pPr>
            <a:r>
              <a:rPr lang="en-US" dirty="0">
                <a:solidFill>
                  <a:schemeClr val="tx2"/>
                </a:solidFill>
                <a:latin typeface="Calibri Light" panose="020F0302020204030204" pitchFamily="34" charset="0"/>
                <a:cs typeface="Calibri Light" panose="020F0302020204030204" pitchFamily="34" charset="0"/>
              </a:rPr>
              <a:t>Information to identify the prevention strategy</a:t>
            </a:r>
          </a:p>
          <a:p>
            <a:pPr marL="652463" lvl="1" indent="-285750">
              <a:buFont typeface="Arial" panose="020B0604020202020204" pitchFamily="34" charset="0"/>
              <a:buChar char="•"/>
            </a:pPr>
            <a:r>
              <a:rPr lang="en-US" dirty="0">
                <a:solidFill>
                  <a:schemeClr val="tx2"/>
                </a:solidFill>
                <a:latin typeface="Calibri Light" panose="020F0302020204030204" pitchFamily="34" charset="0"/>
                <a:cs typeface="Calibri Light" panose="020F0302020204030204" pitchFamily="34" charset="0"/>
              </a:rPr>
              <a:t>Details about the prevention strategy</a:t>
            </a:r>
          </a:p>
          <a:p>
            <a:pPr marL="652463" lvl="1" indent="-285750">
              <a:buFont typeface="Arial" panose="020B0604020202020204" pitchFamily="34" charset="0"/>
              <a:buChar char="•"/>
            </a:pPr>
            <a:r>
              <a:rPr lang="en-US" dirty="0">
                <a:solidFill>
                  <a:schemeClr val="tx2"/>
                </a:solidFill>
                <a:latin typeface="Calibri Light" panose="020F0302020204030204" pitchFamily="34" charset="0"/>
                <a:cs typeface="Calibri Light" panose="020F0302020204030204" pitchFamily="34" charset="0"/>
              </a:rPr>
              <a:t>Information about participants</a:t>
            </a:r>
            <a:endParaRPr lang="en-US" dirty="0">
              <a:latin typeface="Calibri Light" panose="020F0302020204030204" pitchFamily="34" charset="0"/>
              <a:cs typeface="Calibri Light" panose="020F0302020204030204" pitchFamily="34" charset="0"/>
            </a:endParaRPr>
          </a:p>
          <a:p>
            <a:endParaRPr lang="en-US" b="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573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Prevention Form</a:t>
            </a:r>
          </a:p>
        </p:txBody>
      </p:sp>
      <p:sp>
        <p:nvSpPr>
          <p:cNvPr id="3" name="Content Placeholder 2"/>
          <p:cNvSpPr>
            <a:spLocks noGrp="1"/>
          </p:cNvSpPr>
          <p:nvPr>
            <p:ph sz="quarter" idx="1"/>
          </p:nvPr>
        </p:nvSpPr>
        <p:spPr/>
        <p:txBody>
          <a:bodyPr>
            <a:normAutofit/>
          </a:bodyPr>
          <a:lstStyle/>
          <a:p>
            <a:pPr marL="0" indent="0">
              <a:buNone/>
            </a:pPr>
            <a:r>
              <a:rPr lang="en-US" dirty="0"/>
              <a:t>In order to enter a Prevention Form, you will need to create a Prevention Strategy Code. The Prevention Strategy Code is a unique set of alpha-numeric characters that your agency assigns to each prevention strategy. The Prevention Strategy Code can be up to 20 digits and is used to access your agency’s prevention records.</a:t>
            </a:r>
          </a:p>
          <a:p>
            <a:pPr marL="0" indent="0">
              <a:buNone/>
            </a:pPr>
            <a:endParaRPr lang="en-US" dirty="0"/>
          </a:p>
          <a:p>
            <a:pPr marL="0" indent="0">
              <a:buNone/>
            </a:pPr>
            <a:r>
              <a:rPr lang="en-US" dirty="0"/>
              <a:t>There are no rules for creating a Prevention Strategy Code – we simply recommend developing a system that is simple and easy to remember!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59C456B9-FA2D-4305-88BA-D005A8A7B80B}"/>
              </a:ext>
            </a:extLst>
          </p:cNvPr>
          <p:cNvPicPr>
            <a:picLocks noChangeAspect="1"/>
          </p:cNvPicPr>
          <p:nvPr/>
        </p:nvPicPr>
        <p:blipFill>
          <a:blip r:embed="rId3"/>
          <a:stretch>
            <a:fillRect/>
          </a:stretch>
        </p:blipFill>
        <p:spPr>
          <a:xfrm>
            <a:off x="2754312" y="5281448"/>
            <a:ext cx="5667375" cy="314325"/>
          </a:xfrm>
          <a:prstGeom prst="rect">
            <a:avLst/>
          </a:prstGeom>
        </p:spPr>
      </p:pic>
    </p:spTree>
    <p:extLst>
      <p:ext uri="{BB962C8B-B14F-4D97-AF65-F5344CB8AC3E}">
        <p14:creationId xmlns:p14="http://schemas.microsoft.com/office/powerpoint/2010/main" val="308272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Prevention Form</a:t>
            </a:r>
          </a:p>
        </p:txBody>
      </p:sp>
      <p:sp>
        <p:nvSpPr>
          <p:cNvPr id="3" name="Content Placeholder 2"/>
          <p:cNvSpPr>
            <a:spLocks noGrp="1"/>
          </p:cNvSpPr>
          <p:nvPr>
            <p:ph sz="quarter" idx="1"/>
          </p:nvPr>
        </p:nvSpPr>
        <p:spPr/>
        <p:txBody>
          <a:bodyPr>
            <a:normAutofit lnSpcReduction="10000"/>
          </a:bodyPr>
          <a:lstStyle/>
          <a:p>
            <a:pPr marL="0" indent="0">
              <a:buNone/>
            </a:pPr>
            <a:r>
              <a:rPr lang="en-US" dirty="0"/>
              <a:t>Unlike other forms available in the </a:t>
            </a:r>
            <a:r>
              <a:rPr lang="en-US" dirty="0" err="1"/>
              <a:t>VAdata</a:t>
            </a:r>
            <a:r>
              <a:rPr lang="en-US" dirty="0"/>
              <a:t> system, the Prevention Form gives users the ability to mark the record </a:t>
            </a:r>
            <a:r>
              <a:rPr lang="en-US" b="1" dirty="0"/>
              <a:t>In Progress </a:t>
            </a:r>
            <a:r>
              <a:rPr lang="en-US" dirty="0"/>
              <a:t>or </a:t>
            </a:r>
            <a:r>
              <a:rPr lang="en-US" b="1" dirty="0"/>
              <a:t>Complete</a:t>
            </a:r>
            <a:r>
              <a:rPr lang="en-US" dirty="0"/>
              <a:t>.</a:t>
            </a:r>
          </a:p>
          <a:p>
            <a:pPr marL="0" indent="0">
              <a:buNone/>
            </a:pPr>
            <a:endParaRPr lang="en-US" dirty="0"/>
          </a:p>
          <a:p>
            <a:pPr marL="0" indent="0">
              <a:buNone/>
            </a:pPr>
            <a:endParaRPr lang="en-US" dirty="0"/>
          </a:p>
          <a:p>
            <a:pPr marL="0" indent="0">
              <a:buNone/>
            </a:pPr>
            <a:endParaRPr lang="en-US" dirty="0"/>
          </a:p>
          <a:p>
            <a:pPr marL="0" indent="0">
              <a:buNone/>
            </a:pPr>
            <a:r>
              <a:rPr lang="en-US" dirty="0"/>
              <a:t>This means that you can enter a single or several Prevention Forms for strategies that will take place in the future. You would simply mark the records </a:t>
            </a:r>
            <a:r>
              <a:rPr lang="en-US" b="1" dirty="0"/>
              <a:t>In Progress </a:t>
            </a:r>
            <a:r>
              <a:rPr lang="en-US" dirty="0"/>
              <a:t>to save them. After the strategies have taken place, you would finish filling out the form and then mark it </a:t>
            </a:r>
            <a:r>
              <a:rPr lang="en-US" b="1" dirty="0"/>
              <a:t>Complete</a:t>
            </a:r>
            <a:r>
              <a:rPr lang="en-US" dirty="0"/>
              <a:t>. </a:t>
            </a:r>
          </a:p>
          <a:p>
            <a:pPr marL="0" indent="0" algn="ctr">
              <a:buNone/>
            </a:pPr>
            <a:endParaRPr lang="en-US" dirty="0"/>
          </a:p>
          <a:p>
            <a:pPr marL="0" indent="0" algn="ctr">
              <a:buNone/>
            </a:pPr>
            <a:r>
              <a:rPr lang="en-US" dirty="0"/>
              <a:t>Only records that have been marked </a:t>
            </a:r>
            <a:r>
              <a:rPr lang="en-US" b="1" dirty="0"/>
              <a:t>Complete </a:t>
            </a:r>
            <a:r>
              <a:rPr lang="en-US" dirty="0"/>
              <a:t>will be included in any Prevention Report.</a:t>
            </a:r>
          </a:p>
        </p:txBody>
      </p:sp>
      <p:pic>
        <p:nvPicPr>
          <p:cNvPr id="5" name="Picture 4">
            <a:extLst>
              <a:ext uri="{FF2B5EF4-FFF2-40B4-BE49-F238E27FC236}">
                <a16:creationId xmlns:a16="http://schemas.microsoft.com/office/drawing/2014/main" id="{E8987E32-DAEF-4FA7-B88D-0E868C291C6D}"/>
              </a:ext>
            </a:extLst>
          </p:cNvPr>
          <p:cNvPicPr>
            <a:picLocks noChangeAspect="1"/>
          </p:cNvPicPr>
          <p:nvPr/>
        </p:nvPicPr>
        <p:blipFill>
          <a:blip r:embed="rId3"/>
          <a:stretch>
            <a:fillRect/>
          </a:stretch>
        </p:blipFill>
        <p:spPr>
          <a:xfrm>
            <a:off x="4450502" y="2548311"/>
            <a:ext cx="3290995" cy="880689"/>
          </a:xfrm>
          <a:prstGeom prst="rect">
            <a:avLst/>
          </a:prstGeom>
        </p:spPr>
      </p:pic>
    </p:spTree>
    <p:extLst>
      <p:ext uri="{BB962C8B-B14F-4D97-AF65-F5344CB8AC3E}">
        <p14:creationId xmlns:p14="http://schemas.microsoft.com/office/powerpoint/2010/main" val="1666426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to Identify the Prevention Strategy:</a:t>
            </a:r>
          </a:p>
        </p:txBody>
      </p:sp>
      <p:sp>
        <p:nvSpPr>
          <p:cNvPr id="3" name="Content Placeholder 2"/>
          <p:cNvSpPr>
            <a:spLocks noGrp="1"/>
          </p:cNvSpPr>
          <p:nvPr>
            <p:ph sz="quarter" idx="1"/>
          </p:nvPr>
        </p:nvSpPr>
        <p:spPr/>
        <p:txBody>
          <a:bodyPr/>
          <a:lstStyle/>
          <a:p>
            <a:r>
              <a:rPr lang="en-US" b="1" dirty="0"/>
              <a:t>Prevention Strategy Code</a:t>
            </a:r>
          </a:p>
          <a:p>
            <a:pPr lvl="1"/>
            <a:r>
              <a:rPr lang="en-US" sz="2000" dirty="0"/>
              <a:t>As mentioned before, the Prevention Strategy Code is a unique set of alpha-numeric characters assigned by your agency to identify each prevention strategy.</a:t>
            </a:r>
          </a:p>
          <a:p>
            <a:pPr lvl="1"/>
            <a:r>
              <a:rPr lang="en-US" sz="2000" dirty="0"/>
              <a:t>This field is required to submit a form, whether </a:t>
            </a:r>
            <a:r>
              <a:rPr lang="en-US" sz="2000" b="1" dirty="0"/>
              <a:t>In Progress </a:t>
            </a:r>
            <a:r>
              <a:rPr lang="en-US" sz="2000" dirty="0"/>
              <a:t>or </a:t>
            </a:r>
            <a:r>
              <a:rPr lang="en-US" sz="2000" b="1" dirty="0"/>
              <a:t>Complete</a:t>
            </a:r>
            <a:r>
              <a:rPr lang="en-US" sz="2000" dirty="0"/>
              <a:t>.</a:t>
            </a:r>
          </a:p>
          <a:p>
            <a:pPr marL="366713" lvl="1" indent="0">
              <a:buNone/>
            </a:pPr>
            <a:endParaRPr lang="en-US" dirty="0"/>
          </a:p>
          <a:p>
            <a:pPr marL="366713" lvl="1" indent="0">
              <a:buNone/>
            </a:pPr>
            <a:endParaRPr lang="en-US" dirty="0"/>
          </a:p>
          <a:p>
            <a:r>
              <a:rPr lang="en-US" b="1" dirty="0"/>
              <a:t>Staff</a:t>
            </a:r>
          </a:p>
          <a:p>
            <a:pPr lvl="1"/>
            <a:r>
              <a:rPr lang="en-US" sz="2000" dirty="0"/>
              <a:t>Using the Staff drop-down menu, users should select the staff person who is entering the Prevention Form. </a:t>
            </a:r>
          </a:p>
          <a:p>
            <a:pPr lvl="1"/>
            <a:r>
              <a:rPr lang="en-US" sz="2000" dirty="0"/>
              <a:t>Staff names listed in the drop-down menu are managed using the ‘Manage Staff’ function on the VAdata main menu. </a:t>
            </a:r>
          </a:p>
          <a:p>
            <a:pPr lvl="1"/>
            <a:r>
              <a:rPr lang="en-US" sz="2000" dirty="0"/>
              <a:t>This field is required to submit a form, whether </a:t>
            </a:r>
            <a:r>
              <a:rPr lang="en-US" sz="2000" b="1" dirty="0"/>
              <a:t>In Progress </a:t>
            </a:r>
            <a:r>
              <a:rPr lang="en-US" sz="2000" dirty="0"/>
              <a:t>or </a:t>
            </a:r>
            <a:r>
              <a:rPr lang="en-US" sz="2000" b="1" dirty="0"/>
              <a:t>Complete</a:t>
            </a:r>
            <a:r>
              <a:rPr lang="en-US" sz="2000" dirty="0"/>
              <a:t>.</a:t>
            </a:r>
          </a:p>
          <a:p>
            <a:pPr lvl="1"/>
            <a:endParaRPr lang="en-US" sz="2400" dirty="0"/>
          </a:p>
          <a:p>
            <a:endParaRPr lang="en-US" dirty="0"/>
          </a:p>
        </p:txBody>
      </p:sp>
      <p:pic>
        <p:nvPicPr>
          <p:cNvPr id="4" name="Picture 3">
            <a:extLst>
              <a:ext uri="{FF2B5EF4-FFF2-40B4-BE49-F238E27FC236}">
                <a16:creationId xmlns:a16="http://schemas.microsoft.com/office/drawing/2014/main" id="{57B0C9E9-5068-4450-8C4D-968812F8D92D}"/>
              </a:ext>
            </a:extLst>
          </p:cNvPr>
          <p:cNvPicPr>
            <a:picLocks noChangeAspect="1"/>
          </p:cNvPicPr>
          <p:nvPr/>
        </p:nvPicPr>
        <p:blipFill>
          <a:blip r:embed="rId3"/>
          <a:stretch>
            <a:fillRect/>
          </a:stretch>
        </p:blipFill>
        <p:spPr>
          <a:xfrm>
            <a:off x="2666623" y="3234992"/>
            <a:ext cx="6858753" cy="388016"/>
          </a:xfrm>
          <a:prstGeom prst="rect">
            <a:avLst/>
          </a:prstGeom>
        </p:spPr>
      </p:pic>
      <p:pic>
        <p:nvPicPr>
          <p:cNvPr id="5" name="Picture 4">
            <a:extLst>
              <a:ext uri="{FF2B5EF4-FFF2-40B4-BE49-F238E27FC236}">
                <a16:creationId xmlns:a16="http://schemas.microsoft.com/office/drawing/2014/main" id="{E530330F-FDA4-416B-BB22-BD246CFAC00D}"/>
              </a:ext>
            </a:extLst>
          </p:cNvPr>
          <p:cNvPicPr>
            <a:picLocks noChangeAspect="1"/>
          </p:cNvPicPr>
          <p:nvPr/>
        </p:nvPicPr>
        <p:blipFill>
          <a:blip r:embed="rId4"/>
          <a:stretch>
            <a:fillRect/>
          </a:stretch>
        </p:blipFill>
        <p:spPr>
          <a:xfrm>
            <a:off x="2844692" y="6171265"/>
            <a:ext cx="6502613" cy="388016"/>
          </a:xfrm>
          <a:prstGeom prst="rect">
            <a:avLst/>
          </a:prstGeom>
        </p:spPr>
      </p:pic>
    </p:spTree>
    <p:extLst>
      <p:ext uri="{BB962C8B-B14F-4D97-AF65-F5344CB8AC3E}">
        <p14:creationId xmlns:p14="http://schemas.microsoft.com/office/powerpoint/2010/main" val="447291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About the Prevention Strategy:</a:t>
            </a:r>
          </a:p>
        </p:txBody>
      </p:sp>
      <p:sp>
        <p:nvSpPr>
          <p:cNvPr id="3" name="Content Placeholder 2"/>
          <p:cNvSpPr>
            <a:spLocks noGrp="1"/>
          </p:cNvSpPr>
          <p:nvPr>
            <p:ph sz="quarter" idx="1"/>
          </p:nvPr>
        </p:nvSpPr>
        <p:spPr/>
        <p:txBody>
          <a:bodyPr/>
          <a:lstStyle/>
          <a:p>
            <a:r>
              <a:rPr lang="en-US" b="1" dirty="0"/>
              <a:t>Strategy Start Date</a:t>
            </a:r>
          </a:p>
          <a:p>
            <a:pPr lvl="1"/>
            <a:r>
              <a:rPr lang="en-US" sz="2000" dirty="0"/>
              <a:t>Enter the date that the prevention strategy began/will begin. If this is a single day activity, please enter the same date for both Strategy Start Date and Strategy End Date.</a:t>
            </a:r>
          </a:p>
          <a:p>
            <a:pPr lvl="1"/>
            <a:r>
              <a:rPr lang="en-US" sz="2000" dirty="0"/>
              <a:t>This field is required to submit a form, whether </a:t>
            </a:r>
            <a:r>
              <a:rPr lang="en-US" sz="2000" b="1" dirty="0"/>
              <a:t>In Progress </a:t>
            </a:r>
            <a:r>
              <a:rPr lang="en-US" sz="2000" dirty="0"/>
              <a:t>or </a:t>
            </a:r>
            <a:r>
              <a:rPr lang="en-US" sz="2000" b="1" dirty="0"/>
              <a:t>Complete</a:t>
            </a:r>
            <a:r>
              <a:rPr lang="en-US" sz="2000" dirty="0"/>
              <a:t>.</a:t>
            </a:r>
          </a:p>
          <a:p>
            <a:endParaRPr lang="en-US" b="1" dirty="0"/>
          </a:p>
          <a:p>
            <a:endParaRPr lang="en-US" b="1" dirty="0"/>
          </a:p>
          <a:p>
            <a:r>
              <a:rPr lang="en-US" b="1" dirty="0"/>
              <a:t>Strategy End Date</a:t>
            </a:r>
          </a:p>
          <a:p>
            <a:pPr lvl="1"/>
            <a:r>
              <a:rPr lang="en-US" sz="2000" dirty="0"/>
              <a:t>Enter the date that the prevention strategy ended/will end. If this is a single day activity, please enter the same date for both Strategy Start Date and Strategy End Date.</a:t>
            </a:r>
          </a:p>
          <a:p>
            <a:pPr lvl="1"/>
            <a:r>
              <a:rPr lang="en-US" sz="2000" dirty="0"/>
              <a:t>This field is required to submit a form, but only when you have changed the status to </a:t>
            </a:r>
            <a:r>
              <a:rPr lang="en-US" sz="2000" b="1" dirty="0"/>
              <a:t>Complete.</a:t>
            </a:r>
          </a:p>
          <a:p>
            <a:endParaRPr lang="en-US" sz="2000" b="1" dirty="0"/>
          </a:p>
          <a:p>
            <a:pPr lvl="1"/>
            <a:endParaRPr lang="en-US" sz="2000" dirty="0"/>
          </a:p>
          <a:p>
            <a:endParaRPr lang="en-US" sz="2000" dirty="0"/>
          </a:p>
        </p:txBody>
      </p:sp>
      <p:pic>
        <p:nvPicPr>
          <p:cNvPr id="8" name="Picture 7">
            <a:extLst>
              <a:ext uri="{FF2B5EF4-FFF2-40B4-BE49-F238E27FC236}">
                <a16:creationId xmlns:a16="http://schemas.microsoft.com/office/drawing/2014/main" id="{26E1A6CA-B9E6-4534-A50D-2F535EC258FE}"/>
              </a:ext>
            </a:extLst>
          </p:cNvPr>
          <p:cNvPicPr>
            <a:picLocks noChangeAspect="1"/>
          </p:cNvPicPr>
          <p:nvPr/>
        </p:nvPicPr>
        <p:blipFill rotWithShape="1">
          <a:blip r:embed="rId3"/>
          <a:srcRect r="65024"/>
          <a:stretch/>
        </p:blipFill>
        <p:spPr>
          <a:xfrm>
            <a:off x="2057220" y="3396613"/>
            <a:ext cx="8077559" cy="473512"/>
          </a:xfrm>
          <a:prstGeom prst="rect">
            <a:avLst/>
          </a:prstGeom>
        </p:spPr>
      </p:pic>
      <p:pic>
        <p:nvPicPr>
          <p:cNvPr id="10" name="Picture 9">
            <a:extLst>
              <a:ext uri="{FF2B5EF4-FFF2-40B4-BE49-F238E27FC236}">
                <a16:creationId xmlns:a16="http://schemas.microsoft.com/office/drawing/2014/main" id="{52956E6D-773D-4BEE-956B-EA1C396355CA}"/>
              </a:ext>
            </a:extLst>
          </p:cNvPr>
          <p:cNvPicPr>
            <a:picLocks noChangeAspect="1"/>
          </p:cNvPicPr>
          <p:nvPr/>
        </p:nvPicPr>
        <p:blipFill rotWithShape="1">
          <a:blip r:embed="rId3"/>
          <a:srcRect l="70239"/>
          <a:stretch/>
        </p:blipFill>
        <p:spPr>
          <a:xfrm>
            <a:off x="2659505" y="5823933"/>
            <a:ext cx="6872991" cy="473512"/>
          </a:xfrm>
          <a:prstGeom prst="rect">
            <a:avLst/>
          </a:prstGeom>
        </p:spPr>
      </p:pic>
    </p:spTree>
    <p:extLst>
      <p:ext uri="{BB962C8B-B14F-4D97-AF65-F5344CB8AC3E}">
        <p14:creationId xmlns:p14="http://schemas.microsoft.com/office/powerpoint/2010/main" val="548688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About the Prevention Strategy:</a:t>
            </a:r>
          </a:p>
        </p:txBody>
      </p:sp>
      <p:sp>
        <p:nvSpPr>
          <p:cNvPr id="3" name="Content Placeholder 2"/>
          <p:cNvSpPr>
            <a:spLocks noGrp="1"/>
          </p:cNvSpPr>
          <p:nvPr>
            <p:ph sz="quarter" idx="1"/>
          </p:nvPr>
        </p:nvSpPr>
        <p:spPr/>
        <p:txBody>
          <a:bodyPr/>
          <a:lstStyle/>
          <a:p>
            <a:r>
              <a:rPr lang="en-US" b="1" dirty="0"/>
              <a:t>Question 1. In which locality/localities did this strategy take place?</a:t>
            </a:r>
          </a:p>
          <a:p>
            <a:pPr lvl="1"/>
            <a:r>
              <a:rPr lang="en-US" sz="2000" dirty="0"/>
              <a:t>Select the locality where your prevention strategy took place. If your strategy occurred in multiple localities, you can select multiple localities by holding the ‘CTRL’ button while clicking each locality name. </a:t>
            </a:r>
          </a:p>
          <a:p>
            <a:pPr lvl="1"/>
            <a:r>
              <a:rPr lang="en-US" sz="2000" dirty="0"/>
              <a:t>Localities listed in the drop-down menu are managed using the ‘Locality Selections’ function on the VAdata main menu. If you need to see the full list of localities, click the button that says ‘Show All’ next to the drop-down menu. </a:t>
            </a:r>
          </a:p>
          <a:p>
            <a:pPr lvl="1"/>
            <a:r>
              <a:rPr lang="en-US" sz="2000" dirty="0"/>
              <a:t>This field is required to submit a form, but only when you have changed the status to </a:t>
            </a:r>
            <a:r>
              <a:rPr lang="en-US" sz="2000" b="1" dirty="0"/>
              <a:t>Complete.</a:t>
            </a:r>
          </a:p>
          <a:p>
            <a:endParaRPr lang="en-US" dirty="0"/>
          </a:p>
        </p:txBody>
      </p:sp>
      <p:pic>
        <p:nvPicPr>
          <p:cNvPr id="5" name="Picture 4">
            <a:extLst>
              <a:ext uri="{FF2B5EF4-FFF2-40B4-BE49-F238E27FC236}">
                <a16:creationId xmlns:a16="http://schemas.microsoft.com/office/drawing/2014/main" id="{39ED187F-D9DB-4381-832B-921C124CD2B7}"/>
              </a:ext>
            </a:extLst>
          </p:cNvPr>
          <p:cNvPicPr>
            <a:picLocks noChangeAspect="1"/>
          </p:cNvPicPr>
          <p:nvPr/>
        </p:nvPicPr>
        <p:blipFill>
          <a:blip r:embed="rId2"/>
          <a:stretch>
            <a:fillRect/>
          </a:stretch>
        </p:blipFill>
        <p:spPr>
          <a:xfrm>
            <a:off x="3251299" y="4796852"/>
            <a:ext cx="5689403" cy="1677100"/>
          </a:xfrm>
          <a:prstGeom prst="rect">
            <a:avLst/>
          </a:prstGeom>
        </p:spPr>
      </p:pic>
    </p:spTree>
    <p:extLst>
      <p:ext uri="{BB962C8B-B14F-4D97-AF65-F5344CB8AC3E}">
        <p14:creationId xmlns:p14="http://schemas.microsoft.com/office/powerpoint/2010/main" val="149701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About the Prevention Strategy:</a:t>
            </a:r>
          </a:p>
        </p:txBody>
      </p:sp>
      <p:sp>
        <p:nvSpPr>
          <p:cNvPr id="3" name="Content Placeholder 2"/>
          <p:cNvSpPr>
            <a:spLocks noGrp="1"/>
          </p:cNvSpPr>
          <p:nvPr>
            <p:ph sz="quarter" idx="1"/>
          </p:nvPr>
        </p:nvSpPr>
        <p:spPr/>
        <p:txBody>
          <a:bodyPr>
            <a:noAutofit/>
          </a:bodyPr>
          <a:lstStyle/>
          <a:p>
            <a:pPr marL="547687" indent="-457200"/>
            <a:r>
              <a:rPr lang="en-US" b="1" dirty="0"/>
              <a:t>Question 2. What is the prevention strategy that you are implementing?</a:t>
            </a:r>
          </a:p>
          <a:p>
            <a:pPr lvl="1"/>
            <a:r>
              <a:rPr lang="en-US" sz="2000" dirty="0"/>
              <a:t>Indicate what type of strategy your agency is implementing. If you have any questions about the options listed or are unsure of the type of strategy your agency is using, click the help topic button located beside the option for a description and an example.</a:t>
            </a:r>
          </a:p>
          <a:p>
            <a:pPr lvl="1"/>
            <a:r>
              <a:rPr lang="en-US" sz="2000" dirty="0"/>
              <a:t>You can only select a </a:t>
            </a:r>
            <a:r>
              <a:rPr lang="en-US" sz="2000" u="sng" dirty="0"/>
              <a:t>single strategy</a:t>
            </a:r>
            <a:r>
              <a:rPr lang="en-US" sz="2000" dirty="0"/>
              <a:t> per Prevention Form. If you are implementing multiple strategies during this time frame or in this locality, you will need to enter a separate Prevention Form for each of your strategies.</a:t>
            </a:r>
          </a:p>
          <a:p>
            <a:pPr lvl="1"/>
            <a:r>
              <a:rPr lang="en-US" sz="2000" dirty="0"/>
              <a:t>This field is required to submit a form, but only when you have changed the status to </a:t>
            </a:r>
            <a:r>
              <a:rPr lang="en-US" sz="2000" b="1" dirty="0"/>
              <a:t>Complete.</a:t>
            </a:r>
          </a:p>
          <a:p>
            <a:pPr marL="366713" lvl="1" indent="0">
              <a:buNone/>
            </a:pPr>
            <a:endParaRPr lang="en-US" sz="1800" b="1" dirty="0"/>
          </a:p>
          <a:p>
            <a:pPr lvl="1"/>
            <a:endParaRPr lang="en-US" sz="1800" b="1" dirty="0"/>
          </a:p>
          <a:p>
            <a:pPr lvl="2"/>
            <a:endParaRPr lang="en-US" dirty="0"/>
          </a:p>
        </p:txBody>
      </p:sp>
      <p:pic>
        <p:nvPicPr>
          <p:cNvPr id="9" name="Picture 8"/>
          <p:cNvPicPr>
            <a:picLocks noChangeAspect="1"/>
          </p:cNvPicPr>
          <p:nvPr/>
        </p:nvPicPr>
        <p:blipFill>
          <a:blip r:embed="rId2">
            <a:clrChange>
              <a:clrFrom>
                <a:srgbClr val="FFFFFF"/>
              </a:clrFrom>
              <a:clrTo>
                <a:srgbClr val="FFFFFF">
                  <a:alpha val="0"/>
                </a:srgbClr>
              </a:clrTo>
            </a:clrChange>
          </a:blip>
          <a:stretch>
            <a:fillRect/>
          </a:stretch>
        </p:blipFill>
        <p:spPr>
          <a:xfrm>
            <a:off x="9595029" y="2602809"/>
            <a:ext cx="346250" cy="529558"/>
          </a:xfrm>
          <a:prstGeom prst="rect">
            <a:avLst/>
          </a:prstGeom>
        </p:spPr>
      </p:pic>
      <p:pic>
        <p:nvPicPr>
          <p:cNvPr id="5" name="Picture 4">
            <a:extLst>
              <a:ext uri="{FF2B5EF4-FFF2-40B4-BE49-F238E27FC236}">
                <a16:creationId xmlns:a16="http://schemas.microsoft.com/office/drawing/2014/main" id="{70A41C3A-E6AF-4183-A149-9BFECFCC9653}"/>
              </a:ext>
            </a:extLst>
          </p:cNvPr>
          <p:cNvPicPr>
            <a:picLocks noChangeAspect="1"/>
          </p:cNvPicPr>
          <p:nvPr/>
        </p:nvPicPr>
        <p:blipFill rotWithShape="1">
          <a:blip r:embed="rId3"/>
          <a:srcRect t="-1" b="1853"/>
          <a:stretch/>
        </p:blipFill>
        <p:spPr>
          <a:xfrm>
            <a:off x="579447" y="5194092"/>
            <a:ext cx="10017105" cy="1035621"/>
          </a:xfrm>
          <a:prstGeom prst="rect">
            <a:avLst/>
          </a:prstGeom>
        </p:spPr>
      </p:pic>
    </p:spTree>
    <p:extLst>
      <p:ext uri="{BB962C8B-B14F-4D97-AF65-F5344CB8AC3E}">
        <p14:creationId xmlns:p14="http://schemas.microsoft.com/office/powerpoint/2010/main" val="2652440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About the Prevention Strategy:</a:t>
            </a:r>
          </a:p>
        </p:txBody>
      </p:sp>
      <p:sp>
        <p:nvSpPr>
          <p:cNvPr id="3" name="Content Placeholder 2"/>
          <p:cNvSpPr>
            <a:spLocks noGrp="1"/>
          </p:cNvSpPr>
          <p:nvPr>
            <p:ph sz="quarter" idx="1"/>
          </p:nvPr>
        </p:nvSpPr>
        <p:spPr>
          <a:xfrm>
            <a:off x="609600" y="1600200"/>
            <a:ext cx="9956800" cy="1143000"/>
          </a:xfrm>
        </p:spPr>
        <p:txBody>
          <a:bodyPr/>
          <a:lstStyle/>
          <a:p>
            <a:pPr marL="547687" indent="-457200"/>
            <a:r>
              <a:rPr lang="en-US" b="1" dirty="0"/>
              <a:t>Question 2. (continued) What is the prevention strategy that you are implementing? </a:t>
            </a:r>
            <a:r>
              <a:rPr lang="en-US" dirty="0"/>
              <a:t>If you select Multisession Educational Program, two additional questions will appear on the screen:</a:t>
            </a:r>
            <a:endParaRPr lang="en-US" sz="2100" dirty="0"/>
          </a:p>
        </p:txBody>
      </p:sp>
      <p:pic>
        <p:nvPicPr>
          <p:cNvPr id="5" name="Picture 4">
            <a:extLst>
              <a:ext uri="{FF2B5EF4-FFF2-40B4-BE49-F238E27FC236}">
                <a16:creationId xmlns:a16="http://schemas.microsoft.com/office/drawing/2014/main" id="{5D88E33C-BAB9-48EA-9C62-1F2F2AC1419C}"/>
              </a:ext>
            </a:extLst>
          </p:cNvPr>
          <p:cNvPicPr>
            <a:picLocks noChangeAspect="1"/>
          </p:cNvPicPr>
          <p:nvPr/>
        </p:nvPicPr>
        <p:blipFill rotWithShape="1">
          <a:blip r:embed="rId2"/>
          <a:srcRect b="16901"/>
          <a:stretch/>
        </p:blipFill>
        <p:spPr>
          <a:xfrm>
            <a:off x="5588000" y="3863623"/>
            <a:ext cx="5718719" cy="453620"/>
          </a:xfrm>
          <a:prstGeom prst="rect">
            <a:avLst/>
          </a:prstGeom>
        </p:spPr>
      </p:pic>
      <p:sp>
        <p:nvSpPr>
          <p:cNvPr id="10" name="Rectangle 9">
            <a:extLst>
              <a:ext uri="{FF2B5EF4-FFF2-40B4-BE49-F238E27FC236}">
                <a16:creationId xmlns:a16="http://schemas.microsoft.com/office/drawing/2014/main" id="{B8B0E64D-80BB-4D94-B3C7-DB430885574B}"/>
              </a:ext>
            </a:extLst>
          </p:cNvPr>
          <p:cNvSpPr/>
          <p:nvPr/>
        </p:nvSpPr>
        <p:spPr>
          <a:xfrm>
            <a:off x="609600" y="2925761"/>
            <a:ext cx="4937760" cy="2554545"/>
          </a:xfrm>
          <a:prstGeom prst="rect">
            <a:avLst/>
          </a:prstGeom>
        </p:spPr>
        <p:txBody>
          <a:bodyPr wrap="square">
            <a:spAutoFit/>
          </a:bodyPr>
          <a:lstStyle/>
          <a:p>
            <a:pPr marL="547687" lvl="0" indent="-457200" defTabSz="914400" fontAlgn="base">
              <a:spcBef>
                <a:spcPts val="600"/>
              </a:spcBef>
              <a:spcAft>
                <a:spcPct val="0"/>
              </a:spcAft>
              <a:buClr>
                <a:srgbClr val="7FD13B"/>
              </a:buClr>
              <a:buSzPct val="70000"/>
              <a:buFont typeface="Wingdings" panose="05000000000000000000" pitchFamily="2" charset="2"/>
              <a:buChar char=""/>
            </a:pPr>
            <a:r>
              <a:rPr lang="en-US" sz="2000" b="1" dirty="0">
                <a:solidFill>
                  <a:prstClr val="black"/>
                </a:solidFill>
              </a:rPr>
              <a:t>If multisession educational program was selected, please enter the number of sessions provided. </a:t>
            </a:r>
          </a:p>
          <a:p>
            <a:pPr marL="1004887" lvl="1" indent="-457200" defTabSz="914400" fontAlgn="base">
              <a:spcBef>
                <a:spcPts val="600"/>
              </a:spcBef>
              <a:spcAft>
                <a:spcPct val="0"/>
              </a:spcAft>
              <a:buClr>
                <a:srgbClr val="7FD13B"/>
              </a:buClr>
              <a:buSzPct val="70000"/>
              <a:buFont typeface="Wingdings" panose="05000000000000000000" pitchFamily="2" charset="2"/>
              <a:buChar char=""/>
            </a:pPr>
            <a:r>
              <a:rPr lang="en-US" dirty="0">
                <a:solidFill>
                  <a:prstClr val="black"/>
                </a:solidFill>
              </a:rPr>
              <a:t>Select the appropriate number of sessions from the drop-down box.</a:t>
            </a:r>
          </a:p>
          <a:p>
            <a:pPr marL="1004887" lvl="1" indent="-457200" defTabSz="914400" fontAlgn="base">
              <a:spcBef>
                <a:spcPts val="600"/>
              </a:spcBef>
              <a:spcAft>
                <a:spcPct val="0"/>
              </a:spcAft>
              <a:buClr>
                <a:srgbClr val="7FD13B"/>
              </a:buClr>
              <a:buSzPct val="70000"/>
              <a:buFont typeface="Wingdings" panose="05000000000000000000" pitchFamily="2" charset="2"/>
              <a:buChar char=""/>
            </a:pPr>
            <a:r>
              <a:rPr lang="en-US" dirty="0">
                <a:solidFill>
                  <a:prstClr val="black"/>
                </a:solidFill>
              </a:rPr>
              <a:t>This field is required to submit a form, but only when you have changed the status to </a:t>
            </a:r>
            <a:r>
              <a:rPr lang="en-US" b="1" dirty="0">
                <a:solidFill>
                  <a:prstClr val="black"/>
                </a:solidFill>
              </a:rPr>
              <a:t>Complete</a:t>
            </a:r>
            <a:r>
              <a:rPr lang="en-US" dirty="0">
                <a:solidFill>
                  <a:prstClr val="black"/>
                </a:solidFill>
              </a:rPr>
              <a:t>.</a:t>
            </a:r>
          </a:p>
        </p:txBody>
      </p:sp>
    </p:spTree>
    <p:extLst>
      <p:ext uri="{BB962C8B-B14F-4D97-AF65-F5344CB8AC3E}">
        <p14:creationId xmlns:p14="http://schemas.microsoft.com/office/powerpoint/2010/main" val="12118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Purpose of the Prevention Data Collection Form</a:t>
            </a:r>
          </a:p>
        </p:txBody>
      </p:sp>
      <p:sp>
        <p:nvSpPr>
          <p:cNvPr id="3" name="Content Placeholder 2"/>
          <p:cNvSpPr>
            <a:spLocks noGrp="1"/>
          </p:cNvSpPr>
          <p:nvPr>
            <p:ph sz="quarter" idx="1"/>
          </p:nvPr>
        </p:nvSpPr>
        <p:spPr/>
        <p:txBody>
          <a:bodyPr>
            <a:normAutofit/>
          </a:bodyPr>
          <a:lstStyle/>
          <a:p>
            <a:pPr marL="0" indent="0">
              <a:buNone/>
            </a:pPr>
            <a:r>
              <a:rPr lang="en-US" dirty="0">
                <a:latin typeface="Calibri Light" panose="020F0302020204030204" pitchFamily="34" charset="0"/>
                <a:cs typeface="Calibri Light" panose="020F0302020204030204" pitchFamily="34" charset="0"/>
              </a:rPr>
              <a:t>Sexual and Domestic Violence Agencies (SDVAs) in Virginia are implementing a variety of strategies to prevent sexual and intimate partner violence.</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Prior to the development of the Prevention Form, we had few mechanisms for capturing data about prevention activities taking place across the Commonwealth. Many </a:t>
            </a:r>
            <a:r>
              <a:rPr lang="en-US" dirty="0" err="1">
                <a:latin typeface="Calibri Light" panose="020F0302020204030204" pitchFamily="34" charset="0"/>
                <a:cs typeface="Calibri Light" panose="020F0302020204030204" pitchFamily="34" charset="0"/>
              </a:rPr>
              <a:t>SDVAs</a:t>
            </a:r>
            <a:r>
              <a:rPr lang="en-US" dirty="0">
                <a:latin typeface="Calibri Light" panose="020F0302020204030204" pitchFamily="34" charset="0"/>
                <a:cs typeface="Calibri Light" panose="020F0302020204030204" pitchFamily="34" charset="0"/>
              </a:rPr>
              <a:t> used the Community Engagement form, which was built to capture community outreach and public awareness events. While community engagement data is valuable, this form was never able to fully capture primary prevention data.</a:t>
            </a:r>
          </a:p>
        </p:txBody>
      </p:sp>
    </p:spTree>
    <p:extLst>
      <p:ext uri="{BB962C8B-B14F-4D97-AF65-F5344CB8AC3E}">
        <p14:creationId xmlns:p14="http://schemas.microsoft.com/office/powerpoint/2010/main" val="3135994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About the Prevention Strategy:</a:t>
            </a:r>
          </a:p>
        </p:txBody>
      </p:sp>
      <p:sp>
        <p:nvSpPr>
          <p:cNvPr id="3" name="Content Placeholder 2"/>
          <p:cNvSpPr>
            <a:spLocks noGrp="1"/>
          </p:cNvSpPr>
          <p:nvPr>
            <p:ph sz="quarter" idx="1"/>
          </p:nvPr>
        </p:nvSpPr>
        <p:spPr>
          <a:xfrm>
            <a:off x="609600" y="1600200"/>
            <a:ext cx="9956800" cy="1143000"/>
          </a:xfrm>
        </p:spPr>
        <p:txBody>
          <a:bodyPr/>
          <a:lstStyle/>
          <a:p>
            <a:pPr marL="547687" indent="-457200"/>
            <a:r>
              <a:rPr lang="en-US" b="1" dirty="0"/>
              <a:t>Question 2. (continued) What is the prevention strategy that you are implementing? </a:t>
            </a:r>
            <a:r>
              <a:rPr lang="en-US" dirty="0"/>
              <a:t>If you select Multisession Educational Program, two additional questions will appear on the screen:</a:t>
            </a:r>
            <a:endParaRPr lang="en-US" sz="2100" dirty="0"/>
          </a:p>
        </p:txBody>
      </p:sp>
      <p:sp>
        <p:nvSpPr>
          <p:cNvPr id="10" name="Rectangle 9">
            <a:extLst>
              <a:ext uri="{FF2B5EF4-FFF2-40B4-BE49-F238E27FC236}">
                <a16:creationId xmlns:a16="http://schemas.microsoft.com/office/drawing/2014/main" id="{B8B0E64D-80BB-4D94-B3C7-DB430885574B}"/>
              </a:ext>
            </a:extLst>
          </p:cNvPr>
          <p:cNvSpPr/>
          <p:nvPr/>
        </p:nvSpPr>
        <p:spPr>
          <a:xfrm>
            <a:off x="609599" y="2925761"/>
            <a:ext cx="5076497" cy="3462486"/>
          </a:xfrm>
          <a:prstGeom prst="rect">
            <a:avLst/>
          </a:prstGeom>
        </p:spPr>
        <p:txBody>
          <a:bodyPr wrap="square">
            <a:spAutoFit/>
          </a:bodyPr>
          <a:lstStyle/>
          <a:p>
            <a:pPr marL="547687" lvl="0" indent="-457200" defTabSz="914400" fontAlgn="base">
              <a:spcBef>
                <a:spcPts val="600"/>
              </a:spcBef>
              <a:spcAft>
                <a:spcPct val="0"/>
              </a:spcAft>
              <a:buClr>
                <a:srgbClr val="7FD13B"/>
              </a:buClr>
              <a:buSzPct val="70000"/>
              <a:buFont typeface="Wingdings" panose="05000000000000000000" pitchFamily="2" charset="2"/>
              <a:buChar char=""/>
            </a:pPr>
            <a:r>
              <a:rPr lang="en-US" sz="2000" b="1" dirty="0">
                <a:solidFill>
                  <a:prstClr val="black"/>
                </a:solidFill>
              </a:rPr>
              <a:t>If multisession educational program was selected, please select the curriculum used.</a:t>
            </a:r>
          </a:p>
          <a:p>
            <a:pPr marL="1004887" lvl="1" indent="-457200" defTabSz="914400" fontAlgn="base">
              <a:spcBef>
                <a:spcPts val="600"/>
              </a:spcBef>
              <a:spcAft>
                <a:spcPct val="0"/>
              </a:spcAft>
              <a:buClr>
                <a:srgbClr val="7FD13B"/>
              </a:buClr>
              <a:buSzPct val="70000"/>
              <a:buFont typeface="Wingdings" panose="05000000000000000000" pitchFamily="2" charset="2"/>
              <a:buChar char=""/>
            </a:pPr>
            <a:r>
              <a:rPr lang="en-US" dirty="0">
                <a:solidFill>
                  <a:prstClr val="black"/>
                </a:solidFill>
              </a:rPr>
              <a:t>If you are using a program that is not listed, type the name of the program into the text box.</a:t>
            </a:r>
          </a:p>
          <a:p>
            <a:pPr marL="1004887" lvl="1" indent="-457200" defTabSz="914400" fontAlgn="base">
              <a:spcBef>
                <a:spcPts val="600"/>
              </a:spcBef>
              <a:spcAft>
                <a:spcPct val="0"/>
              </a:spcAft>
              <a:buClr>
                <a:srgbClr val="7FD13B"/>
              </a:buClr>
              <a:buSzPct val="70000"/>
              <a:buFont typeface="Wingdings" panose="05000000000000000000" pitchFamily="2" charset="2"/>
              <a:buChar char=""/>
            </a:pPr>
            <a:r>
              <a:rPr lang="en-US" dirty="0">
                <a:solidFill>
                  <a:prstClr val="black"/>
                </a:solidFill>
              </a:rPr>
              <a:t>If you are using a combination of multiple programs, select all that apply.</a:t>
            </a:r>
          </a:p>
          <a:p>
            <a:pPr marL="1004887" lvl="1" indent="-457200" defTabSz="914400" fontAlgn="base">
              <a:spcBef>
                <a:spcPts val="600"/>
              </a:spcBef>
              <a:spcAft>
                <a:spcPct val="0"/>
              </a:spcAft>
              <a:buClr>
                <a:srgbClr val="7FD13B"/>
              </a:buClr>
              <a:buSzPct val="70000"/>
              <a:buFont typeface="Wingdings" panose="05000000000000000000" pitchFamily="2" charset="2"/>
              <a:buChar char=""/>
            </a:pPr>
            <a:r>
              <a:rPr lang="en-US" dirty="0">
                <a:solidFill>
                  <a:prstClr val="black"/>
                </a:solidFill>
              </a:rPr>
              <a:t>This field is required to submit a form, but only when you have changed the status to </a:t>
            </a:r>
            <a:r>
              <a:rPr lang="en-US" b="1" dirty="0">
                <a:solidFill>
                  <a:prstClr val="black"/>
                </a:solidFill>
              </a:rPr>
              <a:t>Complete</a:t>
            </a:r>
            <a:r>
              <a:rPr lang="en-US" dirty="0">
                <a:solidFill>
                  <a:prstClr val="black"/>
                </a:solidFill>
              </a:rPr>
              <a:t>.</a:t>
            </a:r>
          </a:p>
        </p:txBody>
      </p:sp>
      <p:pic>
        <p:nvPicPr>
          <p:cNvPr id="5" name="Picture 4">
            <a:extLst>
              <a:ext uri="{FF2B5EF4-FFF2-40B4-BE49-F238E27FC236}">
                <a16:creationId xmlns:a16="http://schemas.microsoft.com/office/drawing/2014/main" id="{21D3ED40-EDAD-4C2F-A0CE-E74F9BFBEDEE}"/>
              </a:ext>
            </a:extLst>
          </p:cNvPr>
          <p:cNvPicPr>
            <a:picLocks noChangeAspect="1"/>
          </p:cNvPicPr>
          <p:nvPr/>
        </p:nvPicPr>
        <p:blipFill>
          <a:blip r:embed="rId3"/>
          <a:stretch>
            <a:fillRect/>
          </a:stretch>
        </p:blipFill>
        <p:spPr>
          <a:xfrm>
            <a:off x="6096000" y="2925761"/>
            <a:ext cx="4653708" cy="3462486"/>
          </a:xfrm>
          <a:prstGeom prst="rect">
            <a:avLst/>
          </a:prstGeom>
        </p:spPr>
      </p:pic>
    </p:spTree>
    <p:extLst>
      <p:ext uri="{BB962C8B-B14F-4D97-AF65-F5344CB8AC3E}">
        <p14:creationId xmlns:p14="http://schemas.microsoft.com/office/powerpoint/2010/main" val="3875994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6078-2F54-4D03-BC8D-70A7145F7190}"/>
              </a:ext>
            </a:extLst>
          </p:cNvPr>
          <p:cNvSpPr>
            <a:spLocks noGrp="1"/>
          </p:cNvSpPr>
          <p:nvPr>
            <p:ph type="title"/>
          </p:nvPr>
        </p:nvSpPr>
        <p:spPr/>
        <p:txBody>
          <a:bodyPr/>
          <a:lstStyle/>
          <a:p>
            <a:r>
              <a:rPr lang="en-US" dirty="0"/>
              <a:t>Details About the Prevention Strategy:</a:t>
            </a:r>
          </a:p>
        </p:txBody>
      </p:sp>
      <p:sp>
        <p:nvSpPr>
          <p:cNvPr id="3" name="Content Placeholder 2">
            <a:extLst>
              <a:ext uri="{FF2B5EF4-FFF2-40B4-BE49-F238E27FC236}">
                <a16:creationId xmlns:a16="http://schemas.microsoft.com/office/drawing/2014/main" id="{F42076CC-E557-4009-8F70-52BB2BF91F5A}"/>
              </a:ext>
            </a:extLst>
          </p:cNvPr>
          <p:cNvSpPr>
            <a:spLocks noGrp="1"/>
          </p:cNvSpPr>
          <p:nvPr>
            <p:ph sz="quarter" idx="1"/>
          </p:nvPr>
        </p:nvSpPr>
        <p:spPr/>
        <p:txBody>
          <a:bodyPr/>
          <a:lstStyle/>
          <a:p>
            <a:pPr marL="547687" indent="-457200"/>
            <a:r>
              <a:rPr lang="en-US" b="1" dirty="0"/>
              <a:t>Question 2. (continued) What is the prevention strategy that you are implementing? </a:t>
            </a:r>
            <a:r>
              <a:rPr lang="en-US" dirty="0"/>
              <a:t>If you select Training Professionals and Stakeholders, one additional question will appear on the screen:</a:t>
            </a:r>
          </a:p>
          <a:p>
            <a:pPr marL="547687" indent="-457200"/>
            <a:endParaRPr lang="en-US" b="1" dirty="0"/>
          </a:p>
          <a:p>
            <a:pPr marL="547687" indent="-457200"/>
            <a:r>
              <a:rPr lang="en-US" sz="2000" b="1" dirty="0"/>
              <a:t>If training for professionals and stakeholders was selected, please enter the number of sessions presented.</a:t>
            </a:r>
            <a:endParaRPr lang="en-US" sz="1800" b="1" dirty="0"/>
          </a:p>
          <a:p>
            <a:pPr lvl="1"/>
            <a:r>
              <a:rPr lang="en-US" sz="1800" dirty="0"/>
              <a:t>Select the appropriate number of sessions from the drop-down box.</a:t>
            </a:r>
          </a:p>
          <a:p>
            <a:pPr lvl="1"/>
            <a:r>
              <a:rPr lang="en-US" sz="1800" dirty="0"/>
              <a:t>This field is required to submit a form, but only when you have changed the status to </a:t>
            </a:r>
            <a:r>
              <a:rPr lang="en-US" sz="1800" b="1" dirty="0"/>
              <a:t>Complete.</a:t>
            </a:r>
          </a:p>
          <a:p>
            <a:endParaRPr lang="en-US" dirty="0"/>
          </a:p>
        </p:txBody>
      </p:sp>
      <p:pic>
        <p:nvPicPr>
          <p:cNvPr id="4" name="Picture 3">
            <a:extLst>
              <a:ext uri="{FF2B5EF4-FFF2-40B4-BE49-F238E27FC236}">
                <a16:creationId xmlns:a16="http://schemas.microsoft.com/office/drawing/2014/main" id="{12B4F125-B25E-4B14-81FF-830D06AA9419}"/>
              </a:ext>
            </a:extLst>
          </p:cNvPr>
          <p:cNvPicPr>
            <a:picLocks noChangeAspect="1"/>
          </p:cNvPicPr>
          <p:nvPr/>
        </p:nvPicPr>
        <p:blipFill>
          <a:blip r:embed="rId2"/>
          <a:stretch>
            <a:fillRect/>
          </a:stretch>
        </p:blipFill>
        <p:spPr>
          <a:xfrm>
            <a:off x="2686050" y="4995862"/>
            <a:ext cx="6819900" cy="523875"/>
          </a:xfrm>
          <a:prstGeom prst="rect">
            <a:avLst/>
          </a:prstGeom>
        </p:spPr>
      </p:pic>
    </p:spTree>
    <p:extLst>
      <p:ext uri="{BB962C8B-B14F-4D97-AF65-F5344CB8AC3E}">
        <p14:creationId xmlns:p14="http://schemas.microsoft.com/office/powerpoint/2010/main" val="3313289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About the Prevention Strategy:</a:t>
            </a:r>
          </a:p>
        </p:txBody>
      </p:sp>
      <p:sp>
        <p:nvSpPr>
          <p:cNvPr id="3" name="Content Placeholder 2"/>
          <p:cNvSpPr>
            <a:spLocks noGrp="1"/>
          </p:cNvSpPr>
          <p:nvPr>
            <p:ph sz="quarter" idx="1"/>
          </p:nvPr>
        </p:nvSpPr>
        <p:spPr/>
        <p:txBody>
          <a:bodyPr>
            <a:normAutofit/>
          </a:bodyPr>
          <a:lstStyle/>
          <a:p>
            <a:r>
              <a:rPr lang="en-US" b="1" dirty="0"/>
              <a:t>Question 3. Where did this strategy take place?</a:t>
            </a:r>
          </a:p>
          <a:p>
            <a:pPr lvl="1"/>
            <a:r>
              <a:rPr lang="en-US" sz="1900" dirty="0"/>
              <a:t>Select the agency/organization/institution/etc. of implementation.</a:t>
            </a:r>
          </a:p>
          <a:p>
            <a:pPr lvl="1"/>
            <a:r>
              <a:rPr lang="en-US" sz="1900" dirty="0"/>
              <a:t>You may select all that apply.</a:t>
            </a:r>
          </a:p>
          <a:p>
            <a:pPr lvl="1"/>
            <a:r>
              <a:rPr lang="en-US" sz="1900" dirty="0"/>
              <a:t>If the location of your prevention strategy is not listed, please select Other. </a:t>
            </a:r>
          </a:p>
          <a:p>
            <a:pPr lvl="1"/>
            <a:r>
              <a:rPr lang="en-US" sz="1900" dirty="0"/>
              <a:t>This field is required to submit a form, but only when you have changed the status to </a:t>
            </a:r>
            <a:r>
              <a:rPr lang="en-US" sz="1900" b="1" dirty="0"/>
              <a:t>Complete.</a:t>
            </a:r>
          </a:p>
          <a:p>
            <a:pPr marL="0" indent="0">
              <a:buNone/>
            </a:pPr>
            <a:endParaRPr lang="en-US" sz="2000" dirty="0"/>
          </a:p>
        </p:txBody>
      </p:sp>
      <p:sp>
        <p:nvSpPr>
          <p:cNvPr id="7" name="Title 1"/>
          <p:cNvSpPr txBox="1">
            <a:spLocks/>
          </p:cNvSpPr>
          <p:nvPr/>
        </p:nvSpPr>
        <p:spPr>
          <a:xfrm>
            <a:off x="609599" y="3323090"/>
            <a:ext cx="9956800" cy="1143000"/>
          </a:xfrm>
          <a:prstGeom prst="rect">
            <a:avLst/>
          </a:prstGeom>
        </p:spPr>
        <p:txBody>
          <a:bodyPr vert="horz" anchor="b">
            <a:normAutofit/>
          </a:bodyPr>
          <a:lstStyle>
            <a:lvl1pPr algn="l" rtl="0" fontAlgn="base">
              <a:spcBef>
                <a:spcPct val="0"/>
              </a:spcBef>
              <a:spcAft>
                <a:spcPct val="0"/>
              </a:spcAft>
              <a:defRPr sz="3200" b="1" i="0" kern="1200" cap="small" baseline="0">
                <a:solidFill>
                  <a:schemeClr val="tx2"/>
                </a:solidFill>
                <a:latin typeface="Franklin Gothic Medium" panose="020B0603020102020204" pitchFamily="34" charset="0"/>
                <a:ea typeface="+mj-ea"/>
                <a:cs typeface="+mj-cs"/>
              </a:defRPr>
            </a:lvl1pPr>
            <a:lvl2pPr algn="l" rtl="0" fontAlgn="base">
              <a:spcBef>
                <a:spcPct val="0"/>
              </a:spcBef>
              <a:spcAft>
                <a:spcPct val="0"/>
              </a:spcAft>
              <a:defRPr sz="3000">
                <a:solidFill>
                  <a:schemeClr val="tx2"/>
                </a:solidFill>
                <a:latin typeface="Franklin Gothic Medium" pitchFamily="34" charset="0"/>
              </a:defRPr>
            </a:lvl2pPr>
            <a:lvl3pPr algn="l" rtl="0" fontAlgn="base">
              <a:spcBef>
                <a:spcPct val="0"/>
              </a:spcBef>
              <a:spcAft>
                <a:spcPct val="0"/>
              </a:spcAft>
              <a:defRPr sz="3000">
                <a:solidFill>
                  <a:schemeClr val="tx2"/>
                </a:solidFill>
                <a:latin typeface="Franklin Gothic Medium" pitchFamily="34" charset="0"/>
              </a:defRPr>
            </a:lvl3pPr>
            <a:lvl4pPr algn="l" rtl="0" fontAlgn="base">
              <a:spcBef>
                <a:spcPct val="0"/>
              </a:spcBef>
              <a:spcAft>
                <a:spcPct val="0"/>
              </a:spcAft>
              <a:defRPr sz="3000">
                <a:solidFill>
                  <a:schemeClr val="tx2"/>
                </a:solidFill>
                <a:latin typeface="Franklin Gothic Medium" pitchFamily="34" charset="0"/>
              </a:defRPr>
            </a:lvl4pPr>
            <a:lvl5pPr algn="l" rtl="0" fontAlgn="base">
              <a:spcBef>
                <a:spcPct val="0"/>
              </a:spcBef>
              <a:spcAft>
                <a:spcPct val="0"/>
              </a:spcAft>
              <a:defRPr sz="3000">
                <a:solidFill>
                  <a:schemeClr val="tx2"/>
                </a:solidFill>
                <a:latin typeface="Franklin Gothic Medium" pitchFamily="34" charset="0"/>
              </a:defRPr>
            </a:lvl5pPr>
            <a:lvl6pPr marL="457200" algn="l" rtl="0" eaLnBrk="1" fontAlgn="base" hangingPunct="1">
              <a:spcBef>
                <a:spcPct val="0"/>
              </a:spcBef>
              <a:spcAft>
                <a:spcPct val="0"/>
              </a:spcAft>
              <a:defRPr sz="3000">
                <a:solidFill>
                  <a:schemeClr val="tx2"/>
                </a:solidFill>
                <a:latin typeface="Franklin Gothic Medium" pitchFamily="34" charset="0"/>
              </a:defRPr>
            </a:lvl6pPr>
            <a:lvl7pPr marL="914400" algn="l" rtl="0" eaLnBrk="1" fontAlgn="base" hangingPunct="1">
              <a:spcBef>
                <a:spcPct val="0"/>
              </a:spcBef>
              <a:spcAft>
                <a:spcPct val="0"/>
              </a:spcAft>
              <a:defRPr sz="3000">
                <a:solidFill>
                  <a:schemeClr val="tx2"/>
                </a:solidFill>
                <a:latin typeface="Franklin Gothic Medium" pitchFamily="34" charset="0"/>
              </a:defRPr>
            </a:lvl7pPr>
            <a:lvl8pPr marL="1371600" algn="l" rtl="0" eaLnBrk="1" fontAlgn="base" hangingPunct="1">
              <a:spcBef>
                <a:spcPct val="0"/>
              </a:spcBef>
              <a:spcAft>
                <a:spcPct val="0"/>
              </a:spcAft>
              <a:defRPr sz="3000">
                <a:solidFill>
                  <a:schemeClr val="tx2"/>
                </a:solidFill>
                <a:latin typeface="Franklin Gothic Medium" pitchFamily="34" charset="0"/>
              </a:defRPr>
            </a:lvl8pPr>
            <a:lvl9pPr marL="1828800" algn="l" rtl="0" eaLnBrk="1" fontAlgn="base" hangingPunct="1">
              <a:spcBef>
                <a:spcPct val="0"/>
              </a:spcBef>
              <a:spcAft>
                <a:spcPct val="0"/>
              </a:spcAft>
              <a:defRPr sz="3000">
                <a:solidFill>
                  <a:schemeClr val="tx2"/>
                </a:solidFill>
                <a:latin typeface="Franklin Gothic Medium" pitchFamily="34" charset="0"/>
              </a:defRPr>
            </a:lvl9pPr>
          </a:lstStyle>
          <a:p>
            <a:pPr defTabSz="914400"/>
            <a:endParaRPr lang="en-US" dirty="0"/>
          </a:p>
        </p:txBody>
      </p:sp>
      <p:pic>
        <p:nvPicPr>
          <p:cNvPr id="6" name="Picture 5">
            <a:extLst>
              <a:ext uri="{FF2B5EF4-FFF2-40B4-BE49-F238E27FC236}">
                <a16:creationId xmlns:a16="http://schemas.microsoft.com/office/drawing/2014/main" id="{859ADE17-57CC-4BCE-9267-D45B02C20533}"/>
              </a:ext>
            </a:extLst>
          </p:cNvPr>
          <p:cNvPicPr>
            <a:picLocks noChangeAspect="1"/>
          </p:cNvPicPr>
          <p:nvPr/>
        </p:nvPicPr>
        <p:blipFill>
          <a:blip r:embed="rId2"/>
          <a:stretch>
            <a:fillRect/>
          </a:stretch>
        </p:blipFill>
        <p:spPr>
          <a:xfrm>
            <a:off x="3264289" y="4033523"/>
            <a:ext cx="4647419" cy="2155457"/>
          </a:xfrm>
          <a:prstGeom prst="rect">
            <a:avLst/>
          </a:prstGeom>
        </p:spPr>
      </p:pic>
    </p:spTree>
    <p:extLst>
      <p:ext uri="{BB962C8B-B14F-4D97-AF65-F5344CB8AC3E}">
        <p14:creationId xmlns:p14="http://schemas.microsoft.com/office/powerpoint/2010/main" val="298367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5C70-0238-494B-94F8-BD6A6660220E}"/>
              </a:ext>
            </a:extLst>
          </p:cNvPr>
          <p:cNvSpPr>
            <a:spLocks noGrp="1"/>
          </p:cNvSpPr>
          <p:nvPr>
            <p:ph type="title"/>
          </p:nvPr>
        </p:nvSpPr>
        <p:spPr/>
        <p:txBody>
          <a:bodyPr/>
          <a:lstStyle/>
          <a:p>
            <a:r>
              <a:rPr lang="en-US" dirty="0"/>
              <a:t>Information About Participants:</a:t>
            </a:r>
          </a:p>
        </p:txBody>
      </p:sp>
      <p:sp>
        <p:nvSpPr>
          <p:cNvPr id="3" name="Content Placeholder 2">
            <a:extLst>
              <a:ext uri="{FF2B5EF4-FFF2-40B4-BE49-F238E27FC236}">
                <a16:creationId xmlns:a16="http://schemas.microsoft.com/office/drawing/2014/main" id="{B3D1A311-DD93-4CB9-BE6A-4CEB72B63D5A}"/>
              </a:ext>
            </a:extLst>
          </p:cNvPr>
          <p:cNvSpPr>
            <a:spLocks noGrp="1"/>
          </p:cNvSpPr>
          <p:nvPr>
            <p:ph sz="quarter" idx="1"/>
          </p:nvPr>
        </p:nvSpPr>
        <p:spPr/>
        <p:txBody>
          <a:bodyPr/>
          <a:lstStyle/>
          <a:p>
            <a:pPr lvl="0">
              <a:buClr>
                <a:srgbClr val="7FD13B"/>
              </a:buClr>
            </a:pPr>
            <a:r>
              <a:rPr lang="en-US" sz="2200" b="1" dirty="0">
                <a:solidFill>
                  <a:prstClr val="black"/>
                </a:solidFill>
              </a:rPr>
              <a:t>Question 4. How many people participated in/were reached by this strategy? </a:t>
            </a:r>
          </a:p>
          <a:p>
            <a:pPr lvl="1">
              <a:buClr>
                <a:srgbClr val="7FD13B"/>
              </a:buClr>
            </a:pPr>
            <a:r>
              <a:rPr lang="en-US" dirty="0">
                <a:solidFill>
                  <a:prstClr val="black"/>
                </a:solidFill>
              </a:rPr>
              <a:t>Using the text box, type an estimate of the number of people who participated in/were reached by the strategy. You can only type whole numbers (no letters, words, or sentences) into the text box.</a:t>
            </a:r>
          </a:p>
          <a:p>
            <a:pPr lvl="1">
              <a:buClr>
                <a:srgbClr val="7FD13B"/>
              </a:buClr>
            </a:pPr>
            <a:r>
              <a:rPr lang="en-US" dirty="0">
                <a:solidFill>
                  <a:prstClr val="black"/>
                </a:solidFill>
              </a:rPr>
              <a:t>This field is required to submit a form, but only when you have changed the status to </a:t>
            </a:r>
            <a:r>
              <a:rPr lang="en-US" b="1" dirty="0">
                <a:solidFill>
                  <a:prstClr val="black"/>
                </a:solidFill>
              </a:rPr>
              <a:t>Complete.</a:t>
            </a:r>
            <a:endParaRPr lang="en-US" dirty="0"/>
          </a:p>
        </p:txBody>
      </p:sp>
      <p:pic>
        <p:nvPicPr>
          <p:cNvPr id="4" name="Picture 3">
            <a:extLst>
              <a:ext uri="{FF2B5EF4-FFF2-40B4-BE49-F238E27FC236}">
                <a16:creationId xmlns:a16="http://schemas.microsoft.com/office/drawing/2014/main" id="{0E386F44-B01F-45FB-A3D5-247874E30C3E}"/>
              </a:ext>
            </a:extLst>
          </p:cNvPr>
          <p:cNvPicPr>
            <a:picLocks noChangeAspect="1"/>
          </p:cNvPicPr>
          <p:nvPr/>
        </p:nvPicPr>
        <p:blipFill>
          <a:blip r:embed="rId2"/>
          <a:stretch>
            <a:fillRect/>
          </a:stretch>
        </p:blipFill>
        <p:spPr>
          <a:xfrm>
            <a:off x="2697162" y="4037076"/>
            <a:ext cx="5781675" cy="685800"/>
          </a:xfrm>
          <a:prstGeom prst="rect">
            <a:avLst/>
          </a:prstGeom>
        </p:spPr>
      </p:pic>
    </p:spTree>
    <p:extLst>
      <p:ext uri="{BB962C8B-B14F-4D97-AF65-F5344CB8AC3E}">
        <p14:creationId xmlns:p14="http://schemas.microsoft.com/office/powerpoint/2010/main" val="563066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About Participants:</a:t>
            </a:r>
          </a:p>
        </p:txBody>
      </p:sp>
      <p:sp>
        <p:nvSpPr>
          <p:cNvPr id="3" name="Content Placeholder 2"/>
          <p:cNvSpPr>
            <a:spLocks noGrp="1"/>
          </p:cNvSpPr>
          <p:nvPr>
            <p:ph sz="quarter" idx="1"/>
          </p:nvPr>
        </p:nvSpPr>
        <p:spPr>
          <a:xfrm>
            <a:off x="609600" y="1600200"/>
            <a:ext cx="4298731" cy="4758559"/>
          </a:xfrm>
        </p:spPr>
        <p:txBody>
          <a:bodyPr/>
          <a:lstStyle/>
          <a:p>
            <a:r>
              <a:rPr lang="en-US" b="1" dirty="0"/>
              <a:t>Question 5. Who is the </a:t>
            </a:r>
            <a:r>
              <a:rPr lang="en-US" b="1" u="sng" dirty="0"/>
              <a:t>target</a:t>
            </a:r>
            <a:r>
              <a:rPr lang="en-US" b="1" dirty="0"/>
              <a:t> population you intend to reach with this strategy? </a:t>
            </a:r>
          </a:p>
          <a:p>
            <a:pPr lvl="1"/>
            <a:r>
              <a:rPr lang="en-US" sz="2000" dirty="0"/>
              <a:t>This question broadly refers to the targeted audience for the prevention strategy: whom do you want your prevention messages, campaigns, or strategies to reach?</a:t>
            </a:r>
            <a:r>
              <a:rPr lang="en-US" sz="2000" b="1" dirty="0"/>
              <a:t> </a:t>
            </a:r>
          </a:p>
          <a:p>
            <a:pPr lvl="1"/>
            <a:r>
              <a:rPr lang="en-US" sz="2000" dirty="0"/>
              <a:t>You may select all that apply.</a:t>
            </a:r>
          </a:p>
          <a:p>
            <a:pPr lvl="1"/>
            <a:r>
              <a:rPr lang="en-US" sz="2000" dirty="0"/>
              <a:t>This field is required to submit a form, but only when you have changed the status to </a:t>
            </a:r>
            <a:r>
              <a:rPr lang="en-US" sz="2000" b="1" dirty="0"/>
              <a:t>Complete.</a:t>
            </a:r>
          </a:p>
          <a:p>
            <a:pPr lvl="1"/>
            <a:endParaRPr lang="en-US" sz="1800" dirty="0"/>
          </a:p>
          <a:p>
            <a:pPr marL="0" indent="0">
              <a:buNone/>
            </a:pPr>
            <a:endParaRPr lang="en-US" dirty="0"/>
          </a:p>
        </p:txBody>
      </p:sp>
      <p:pic>
        <p:nvPicPr>
          <p:cNvPr id="5" name="Picture 4">
            <a:extLst>
              <a:ext uri="{FF2B5EF4-FFF2-40B4-BE49-F238E27FC236}">
                <a16:creationId xmlns:a16="http://schemas.microsoft.com/office/drawing/2014/main" id="{B66D6003-388D-4475-9631-CD0EB29EE6A9}"/>
              </a:ext>
            </a:extLst>
          </p:cNvPr>
          <p:cNvPicPr>
            <a:picLocks noChangeAspect="1"/>
          </p:cNvPicPr>
          <p:nvPr/>
        </p:nvPicPr>
        <p:blipFill>
          <a:blip r:embed="rId2"/>
          <a:stretch>
            <a:fillRect/>
          </a:stretch>
        </p:blipFill>
        <p:spPr>
          <a:xfrm>
            <a:off x="4849852" y="1881023"/>
            <a:ext cx="6503097" cy="3095953"/>
          </a:xfrm>
          <a:prstGeom prst="rect">
            <a:avLst/>
          </a:prstGeom>
        </p:spPr>
      </p:pic>
    </p:spTree>
    <p:extLst>
      <p:ext uri="{BB962C8B-B14F-4D97-AF65-F5344CB8AC3E}">
        <p14:creationId xmlns:p14="http://schemas.microsoft.com/office/powerpoint/2010/main" val="2305081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About Participants:</a:t>
            </a:r>
          </a:p>
        </p:txBody>
      </p:sp>
      <p:sp>
        <p:nvSpPr>
          <p:cNvPr id="3" name="Content Placeholder 2"/>
          <p:cNvSpPr>
            <a:spLocks noGrp="1"/>
          </p:cNvSpPr>
          <p:nvPr>
            <p:ph sz="quarter" idx="1"/>
          </p:nvPr>
        </p:nvSpPr>
        <p:spPr>
          <a:xfrm>
            <a:off x="609599" y="1600200"/>
            <a:ext cx="4424855" cy="4873752"/>
          </a:xfrm>
        </p:spPr>
        <p:txBody>
          <a:bodyPr/>
          <a:lstStyle/>
          <a:p>
            <a:r>
              <a:rPr lang="en-US" sz="2200" b="1" dirty="0"/>
              <a:t>Question 6. Please identify characteristics of the </a:t>
            </a:r>
            <a:r>
              <a:rPr lang="en-US" sz="2200" b="1" u="sng" dirty="0"/>
              <a:t>participants</a:t>
            </a:r>
            <a:r>
              <a:rPr lang="en-US" sz="2200" b="1" dirty="0"/>
              <a:t> for this strategy.</a:t>
            </a:r>
          </a:p>
          <a:p>
            <a:pPr lvl="1"/>
            <a:r>
              <a:rPr lang="en-US" sz="1800" dirty="0"/>
              <a:t>While the previous question is interested in the targeted audience for the prevention strategy, this question is interested in </a:t>
            </a:r>
            <a:r>
              <a:rPr lang="en-US" sz="1800" i="1" dirty="0"/>
              <a:t>who actually participated in/was reached by the prevention strategy</a:t>
            </a:r>
            <a:r>
              <a:rPr lang="en-US" sz="1800" dirty="0"/>
              <a:t>. You will not be able to answer this question until the strategy is complete.</a:t>
            </a:r>
          </a:p>
          <a:p>
            <a:pPr lvl="1"/>
            <a:r>
              <a:rPr lang="en-US" sz="1800" dirty="0"/>
              <a:t>You may select all that apply.</a:t>
            </a:r>
          </a:p>
          <a:p>
            <a:pPr lvl="1"/>
            <a:r>
              <a:rPr lang="en-US" sz="1800" dirty="0"/>
              <a:t>This field is required to submit a form, but only when you have changed the status to </a:t>
            </a:r>
            <a:r>
              <a:rPr lang="en-US" sz="1800" b="1" dirty="0"/>
              <a:t>Complete.</a:t>
            </a:r>
          </a:p>
          <a:p>
            <a:endParaRPr lang="en-US" dirty="0"/>
          </a:p>
        </p:txBody>
      </p:sp>
      <p:pic>
        <p:nvPicPr>
          <p:cNvPr id="4" name="Picture 3">
            <a:extLst>
              <a:ext uri="{FF2B5EF4-FFF2-40B4-BE49-F238E27FC236}">
                <a16:creationId xmlns:a16="http://schemas.microsoft.com/office/drawing/2014/main" id="{9E1F8E18-F6C6-4C6C-A72F-4414C74AF2FA}"/>
              </a:ext>
            </a:extLst>
          </p:cNvPr>
          <p:cNvPicPr>
            <a:picLocks noChangeAspect="1"/>
          </p:cNvPicPr>
          <p:nvPr/>
        </p:nvPicPr>
        <p:blipFill>
          <a:blip r:embed="rId2"/>
          <a:stretch>
            <a:fillRect/>
          </a:stretch>
        </p:blipFill>
        <p:spPr>
          <a:xfrm>
            <a:off x="5171089" y="1919698"/>
            <a:ext cx="6264583" cy="3018604"/>
          </a:xfrm>
          <a:prstGeom prst="rect">
            <a:avLst/>
          </a:prstGeom>
        </p:spPr>
      </p:pic>
    </p:spTree>
    <p:extLst>
      <p:ext uri="{BB962C8B-B14F-4D97-AF65-F5344CB8AC3E}">
        <p14:creationId xmlns:p14="http://schemas.microsoft.com/office/powerpoint/2010/main" val="860623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About the Prevention Strategy:</a:t>
            </a:r>
          </a:p>
        </p:txBody>
      </p:sp>
      <p:sp>
        <p:nvSpPr>
          <p:cNvPr id="3" name="Content Placeholder 2"/>
          <p:cNvSpPr>
            <a:spLocks noGrp="1"/>
          </p:cNvSpPr>
          <p:nvPr>
            <p:ph sz="quarter" idx="1"/>
          </p:nvPr>
        </p:nvSpPr>
        <p:spPr/>
        <p:txBody>
          <a:bodyPr>
            <a:normAutofit/>
          </a:bodyPr>
          <a:lstStyle/>
          <a:p>
            <a:r>
              <a:rPr lang="en-US" sz="2200" b="1" dirty="0"/>
              <a:t>Question 7. Which protective factors does this strategy seek to address? </a:t>
            </a:r>
          </a:p>
          <a:p>
            <a:pPr lvl="1"/>
            <a:r>
              <a:rPr lang="en-US" sz="1800" dirty="0"/>
              <a:t>Select the protective factor (or factors) that your prevention strategy intends to address.</a:t>
            </a:r>
          </a:p>
          <a:p>
            <a:pPr lvl="1"/>
            <a:r>
              <a:rPr lang="en-US" sz="1800" dirty="0"/>
              <a:t>You may select all that apply.</a:t>
            </a:r>
          </a:p>
          <a:p>
            <a:pPr lvl="1"/>
            <a:r>
              <a:rPr lang="en-US" sz="1800" dirty="0"/>
              <a:t>If you are unsure, you can (and should) select ‘I don’t know,’ as this response will assist the Action Alliance in providing technical assistance.</a:t>
            </a:r>
          </a:p>
          <a:p>
            <a:pPr lvl="1"/>
            <a:r>
              <a:rPr lang="en-US" sz="1800" dirty="0"/>
              <a:t>If you are targeting a protective factor that is not listed, be sure to select that option instead of ‘I don’t know.’ These mean different things! </a:t>
            </a:r>
          </a:p>
          <a:p>
            <a:pPr lvl="1"/>
            <a:r>
              <a:rPr lang="en-US" sz="1800" dirty="0"/>
              <a:t>This field is required to submit a form, but only when you have changed the status to </a:t>
            </a:r>
            <a:r>
              <a:rPr lang="en-US" sz="1800" b="1" dirty="0"/>
              <a:t>Complete.</a:t>
            </a:r>
            <a:r>
              <a:rPr lang="en-US" sz="1800" dirty="0"/>
              <a:t> </a:t>
            </a:r>
          </a:p>
          <a:p>
            <a:pPr marL="0" indent="0">
              <a:buNone/>
            </a:pPr>
            <a:endParaRPr lang="en-US" dirty="0"/>
          </a:p>
        </p:txBody>
      </p:sp>
      <p:pic>
        <p:nvPicPr>
          <p:cNvPr id="6" name="Picture 5">
            <a:extLst>
              <a:ext uri="{FF2B5EF4-FFF2-40B4-BE49-F238E27FC236}">
                <a16:creationId xmlns:a16="http://schemas.microsoft.com/office/drawing/2014/main" id="{E33DC90E-CE70-49E6-826E-F928DEAD6D8C}"/>
              </a:ext>
            </a:extLst>
          </p:cNvPr>
          <p:cNvPicPr>
            <a:picLocks noChangeAspect="1"/>
          </p:cNvPicPr>
          <p:nvPr/>
        </p:nvPicPr>
        <p:blipFill>
          <a:blip r:embed="rId3"/>
          <a:stretch>
            <a:fillRect/>
          </a:stretch>
        </p:blipFill>
        <p:spPr>
          <a:xfrm>
            <a:off x="241738" y="4522502"/>
            <a:ext cx="10637251" cy="2060860"/>
          </a:xfrm>
          <a:prstGeom prst="rect">
            <a:avLst/>
          </a:prstGeom>
        </p:spPr>
      </p:pic>
    </p:spTree>
    <p:extLst>
      <p:ext uri="{BB962C8B-B14F-4D97-AF65-F5344CB8AC3E}">
        <p14:creationId xmlns:p14="http://schemas.microsoft.com/office/powerpoint/2010/main" val="2821131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About the Prevention Strategy:</a:t>
            </a:r>
          </a:p>
        </p:txBody>
      </p:sp>
      <p:sp>
        <p:nvSpPr>
          <p:cNvPr id="3" name="Content Placeholder 2"/>
          <p:cNvSpPr>
            <a:spLocks noGrp="1"/>
          </p:cNvSpPr>
          <p:nvPr>
            <p:ph sz="quarter" idx="1"/>
          </p:nvPr>
        </p:nvSpPr>
        <p:spPr/>
        <p:txBody>
          <a:bodyPr/>
          <a:lstStyle/>
          <a:p>
            <a:r>
              <a:rPr lang="en-US" sz="2200" b="1" dirty="0"/>
              <a:t>Question 8. Which risk factors does this strategy seek to address? </a:t>
            </a:r>
          </a:p>
          <a:p>
            <a:pPr lvl="1"/>
            <a:r>
              <a:rPr lang="en-US" sz="1800" dirty="0"/>
              <a:t>Select the risk factor (or factors) that your prevention strategy intends to address.</a:t>
            </a:r>
          </a:p>
          <a:p>
            <a:pPr lvl="1"/>
            <a:r>
              <a:rPr lang="en-US" sz="1800" dirty="0"/>
              <a:t>You may select all that apply.</a:t>
            </a:r>
          </a:p>
          <a:p>
            <a:pPr lvl="1"/>
            <a:r>
              <a:rPr lang="en-US" sz="1800" dirty="0"/>
              <a:t>If you are unsure, you can (and should) select ‘I don’t know,’ as this response will assist the Action Alliance in providing technical assistance.</a:t>
            </a:r>
          </a:p>
          <a:p>
            <a:pPr lvl="1"/>
            <a:r>
              <a:rPr lang="en-US" sz="1800" dirty="0"/>
              <a:t>If you are targeting a risk factor that is not listed, be sure to select that option instead of ‘I don’t know.’ These mean different things!</a:t>
            </a:r>
          </a:p>
          <a:p>
            <a:pPr lvl="1"/>
            <a:r>
              <a:rPr lang="en-US" sz="1800" dirty="0"/>
              <a:t>This field is required to submit a form, but only when you have changed the status to </a:t>
            </a:r>
            <a:r>
              <a:rPr lang="en-US" sz="1800" b="1" dirty="0"/>
              <a:t>Complete.</a:t>
            </a:r>
            <a:r>
              <a:rPr lang="en-US" sz="1800" dirty="0"/>
              <a:t> </a:t>
            </a:r>
          </a:p>
          <a:p>
            <a:endParaRPr lang="en-US" dirty="0"/>
          </a:p>
          <a:p>
            <a:endParaRPr lang="en-US" dirty="0"/>
          </a:p>
        </p:txBody>
      </p:sp>
      <p:pic>
        <p:nvPicPr>
          <p:cNvPr id="5" name="Picture 4">
            <a:extLst>
              <a:ext uri="{FF2B5EF4-FFF2-40B4-BE49-F238E27FC236}">
                <a16:creationId xmlns:a16="http://schemas.microsoft.com/office/drawing/2014/main" id="{016776DE-3105-4312-8839-1F103CDD5680}"/>
              </a:ext>
            </a:extLst>
          </p:cNvPr>
          <p:cNvPicPr>
            <a:picLocks noChangeAspect="1"/>
          </p:cNvPicPr>
          <p:nvPr/>
        </p:nvPicPr>
        <p:blipFill>
          <a:blip r:embed="rId3"/>
          <a:stretch>
            <a:fillRect/>
          </a:stretch>
        </p:blipFill>
        <p:spPr>
          <a:xfrm>
            <a:off x="422165" y="4306784"/>
            <a:ext cx="10331669" cy="2449029"/>
          </a:xfrm>
          <a:prstGeom prst="rect">
            <a:avLst/>
          </a:prstGeom>
        </p:spPr>
      </p:pic>
    </p:spTree>
    <p:extLst>
      <p:ext uri="{BB962C8B-B14F-4D97-AF65-F5344CB8AC3E}">
        <p14:creationId xmlns:p14="http://schemas.microsoft.com/office/powerpoint/2010/main" val="1844913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825D-C5ED-48FB-BC81-B6CE1F1DC0F4}"/>
              </a:ext>
            </a:extLst>
          </p:cNvPr>
          <p:cNvSpPr>
            <a:spLocks noGrp="1"/>
          </p:cNvSpPr>
          <p:nvPr>
            <p:ph type="title"/>
          </p:nvPr>
        </p:nvSpPr>
        <p:spPr/>
        <p:txBody>
          <a:bodyPr/>
          <a:lstStyle/>
          <a:p>
            <a:r>
              <a:rPr lang="en-US" dirty="0"/>
              <a:t>Details About the Prevention Strategy:</a:t>
            </a:r>
          </a:p>
        </p:txBody>
      </p:sp>
      <p:sp>
        <p:nvSpPr>
          <p:cNvPr id="3" name="Content Placeholder 2">
            <a:extLst>
              <a:ext uri="{FF2B5EF4-FFF2-40B4-BE49-F238E27FC236}">
                <a16:creationId xmlns:a16="http://schemas.microsoft.com/office/drawing/2014/main" id="{37D85F54-EA3F-4039-BD1D-2F2BDDC567BB}"/>
              </a:ext>
            </a:extLst>
          </p:cNvPr>
          <p:cNvSpPr>
            <a:spLocks noGrp="1"/>
          </p:cNvSpPr>
          <p:nvPr>
            <p:ph sz="quarter" idx="1"/>
          </p:nvPr>
        </p:nvSpPr>
        <p:spPr/>
        <p:txBody>
          <a:bodyPr/>
          <a:lstStyle/>
          <a:p>
            <a:r>
              <a:rPr lang="en-US" sz="2200" b="1" dirty="0"/>
              <a:t>Funding Source of Prevention Strategy:</a:t>
            </a:r>
          </a:p>
          <a:p>
            <a:pPr lvl="1"/>
            <a:r>
              <a:rPr lang="en-US" sz="2000" dirty="0"/>
              <a:t>Select the funding source(s) of your prevention strategy: </a:t>
            </a:r>
          </a:p>
          <a:p>
            <a:pPr lvl="2"/>
            <a:r>
              <a:rPr lang="en-US" sz="1700" dirty="0" err="1"/>
              <a:t>BHFF</a:t>
            </a:r>
            <a:r>
              <a:rPr lang="en-US" sz="1700" dirty="0"/>
              <a:t> = Building Healthy Futures Fund</a:t>
            </a:r>
          </a:p>
          <a:p>
            <a:pPr lvl="2"/>
            <a:r>
              <a:rPr lang="en-US" sz="1700" dirty="0"/>
              <a:t>VDH = Virginia Department of Health</a:t>
            </a:r>
          </a:p>
          <a:p>
            <a:pPr lvl="2"/>
            <a:r>
              <a:rPr lang="en-US" sz="1700" dirty="0"/>
              <a:t>VDSS = Virginia Department of Social Services</a:t>
            </a:r>
          </a:p>
          <a:p>
            <a:pPr lvl="2"/>
            <a:r>
              <a:rPr lang="en-US" sz="1700" dirty="0"/>
              <a:t>Other Source 1, 2, and 3 = can be designated by your agency (e.g. If your agency receives a community foundation grant to implement DO YOU, you can use Other Source – 1 to represent the community foundation funded activities)</a:t>
            </a:r>
            <a:endParaRPr lang="en-US" sz="2000" dirty="0"/>
          </a:p>
          <a:p>
            <a:pPr lvl="1"/>
            <a:r>
              <a:rPr lang="en-US" sz="2000" dirty="0"/>
              <a:t>You may select all that apply.</a:t>
            </a:r>
          </a:p>
          <a:p>
            <a:pPr lvl="1"/>
            <a:r>
              <a:rPr lang="en-US" sz="2000" dirty="0"/>
              <a:t>This field is not required. However, if you would like to run Prevention Reports by specific funding sources, this field must be utilized.</a:t>
            </a:r>
          </a:p>
          <a:p>
            <a:pPr lvl="1"/>
            <a:endParaRPr lang="en-US" sz="2000" dirty="0"/>
          </a:p>
          <a:p>
            <a:pPr lvl="1"/>
            <a:endParaRPr lang="en-US" dirty="0"/>
          </a:p>
        </p:txBody>
      </p:sp>
      <p:pic>
        <p:nvPicPr>
          <p:cNvPr id="4" name="Picture 3">
            <a:extLst>
              <a:ext uri="{FF2B5EF4-FFF2-40B4-BE49-F238E27FC236}">
                <a16:creationId xmlns:a16="http://schemas.microsoft.com/office/drawing/2014/main" id="{A0B7E99F-5A71-4433-9CE1-D20B312E5DE4}"/>
              </a:ext>
            </a:extLst>
          </p:cNvPr>
          <p:cNvPicPr>
            <a:picLocks noChangeAspect="1"/>
          </p:cNvPicPr>
          <p:nvPr/>
        </p:nvPicPr>
        <p:blipFill>
          <a:blip r:embed="rId2"/>
          <a:stretch>
            <a:fillRect/>
          </a:stretch>
        </p:blipFill>
        <p:spPr>
          <a:xfrm>
            <a:off x="1186769" y="5337941"/>
            <a:ext cx="8802461" cy="701566"/>
          </a:xfrm>
          <a:prstGeom prst="rect">
            <a:avLst/>
          </a:prstGeom>
        </p:spPr>
      </p:pic>
    </p:spTree>
    <p:extLst>
      <p:ext uri="{BB962C8B-B14F-4D97-AF65-F5344CB8AC3E}">
        <p14:creationId xmlns:p14="http://schemas.microsoft.com/office/powerpoint/2010/main" val="2989980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Frequently Asked Questions</a:t>
            </a:r>
          </a:p>
        </p:txBody>
      </p:sp>
      <p:sp>
        <p:nvSpPr>
          <p:cNvPr id="9" name="Text Placeholder 8"/>
          <p:cNvSpPr>
            <a:spLocks noGrp="1"/>
          </p:cNvSpPr>
          <p:nvPr>
            <p:ph type="body" idx="1"/>
          </p:nvPr>
        </p:nvSpPr>
        <p:spPr/>
        <p:txBody>
          <a:bodyPr/>
          <a:lstStyle/>
          <a:p>
            <a:r>
              <a:rPr lang="en-US" dirty="0">
                <a:latin typeface="Calibri Light" panose="020F0302020204030204" pitchFamily="34" charset="0"/>
                <a:cs typeface="Calibri Light" panose="020F0302020204030204" pitchFamily="34" charset="0"/>
              </a:rPr>
              <a:t>Here are some of the questions we receive about the Prevention Form from VAdata users. This section will be updated as we collect additional FAQs.</a:t>
            </a:r>
          </a:p>
        </p:txBody>
      </p:sp>
    </p:spTree>
    <p:extLst>
      <p:ext uri="{BB962C8B-B14F-4D97-AF65-F5344CB8AC3E}">
        <p14:creationId xmlns:p14="http://schemas.microsoft.com/office/powerpoint/2010/main" val="248346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4C62-2ADD-42ED-8F98-FA09E1B024CC}"/>
              </a:ext>
            </a:extLst>
          </p:cNvPr>
          <p:cNvSpPr>
            <a:spLocks noGrp="1"/>
          </p:cNvSpPr>
          <p:nvPr>
            <p:ph type="title"/>
          </p:nvPr>
        </p:nvSpPr>
        <p:spPr/>
        <p:txBody>
          <a:bodyPr/>
          <a:lstStyle/>
          <a:p>
            <a:r>
              <a:rPr lang="en-US" dirty="0"/>
              <a:t>Purpose of the Prevention Data Collection Form</a:t>
            </a:r>
          </a:p>
        </p:txBody>
      </p:sp>
      <p:sp>
        <p:nvSpPr>
          <p:cNvPr id="3" name="Content Placeholder 2">
            <a:extLst>
              <a:ext uri="{FF2B5EF4-FFF2-40B4-BE49-F238E27FC236}">
                <a16:creationId xmlns:a16="http://schemas.microsoft.com/office/drawing/2014/main" id="{94B34E9F-94EA-4D9D-ABEB-378A74E0288A}"/>
              </a:ext>
            </a:extLst>
          </p:cNvPr>
          <p:cNvSpPr>
            <a:spLocks noGrp="1"/>
          </p:cNvSpPr>
          <p:nvPr>
            <p:ph sz="quarter" idx="1"/>
          </p:nvPr>
        </p:nvSpPr>
        <p:spPr/>
        <p:txBody>
          <a:bodyPr/>
          <a:lstStyle/>
          <a:p>
            <a:pPr marL="0" indent="0">
              <a:buNone/>
            </a:pPr>
            <a:r>
              <a:rPr lang="en-US" dirty="0">
                <a:latin typeface="Calibri Light" panose="020F0302020204030204" pitchFamily="34" charset="0"/>
                <a:cs typeface="Calibri Light" panose="020F0302020204030204" pitchFamily="34" charset="0"/>
              </a:rPr>
              <a:t>Through developing the Prevention Form, we hope to tell a more meaningful story about the robust prevention strategies taking place across Virginia.</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The Action Alliance plans to use the data collected from the Prevention Form to:</a:t>
            </a:r>
          </a:p>
          <a:p>
            <a:pPr lvl="1"/>
            <a:r>
              <a:rPr lang="en-US" sz="1800" dirty="0">
                <a:latin typeface="Calibri Light" panose="020F0302020204030204" pitchFamily="34" charset="0"/>
                <a:cs typeface="Calibri Light" panose="020F0302020204030204" pitchFamily="34" charset="0"/>
              </a:rPr>
              <a:t>Provide aggregate data to SDVAs, partners, and the public in general about all of the prevention work taking place in Virginia</a:t>
            </a:r>
          </a:p>
          <a:p>
            <a:pPr lvl="1"/>
            <a:r>
              <a:rPr lang="en-US" sz="1800" dirty="0">
                <a:latin typeface="Calibri Light" panose="020F0302020204030204" pitchFamily="34" charset="0"/>
                <a:cs typeface="Calibri Light" panose="020F0302020204030204" pitchFamily="34" charset="0"/>
              </a:rPr>
              <a:t>Provide training and technical assistance to SDVAs in order to expand capacity for prevention work</a:t>
            </a:r>
          </a:p>
          <a:p>
            <a:pPr lvl="1"/>
            <a:r>
              <a:rPr lang="en-US" sz="1800" dirty="0">
                <a:latin typeface="Calibri Light" panose="020F0302020204030204" pitchFamily="34" charset="0"/>
                <a:cs typeface="Calibri Light" panose="020F0302020204030204" pitchFamily="34" charset="0"/>
              </a:rPr>
              <a:t>Advocate on behalf of SDVAs for additional funding for prevention work</a:t>
            </a:r>
            <a:endParaRPr lang="en-US" dirty="0"/>
          </a:p>
        </p:txBody>
      </p:sp>
    </p:spTree>
    <p:extLst>
      <p:ext uri="{BB962C8B-B14F-4D97-AF65-F5344CB8AC3E}">
        <p14:creationId xmlns:p14="http://schemas.microsoft.com/office/powerpoint/2010/main" val="684947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p>
        </p:txBody>
      </p:sp>
      <p:sp>
        <p:nvSpPr>
          <p:cNvPr id="3" name="Content Placeholder 2"/>
          <p:cNvSpPr>
            <a:spLocks noGrp="1"/>
          </p:cNvSpPr>
          <p:nvPr>
            <p:ph sz="quarter" idx="1"/>
          </p:nvPr>
        </p:nvSpPr>
        <p:spPr>
          <a:xfrm>
            <a:off x="609600" y="1600200"/>
            <a:ext cx="9956800" cy="4873752"/>
          </a:xfrm>
        </p:spPr>
        <p:txBody>
          <a:bodyPr>
            <a:normAutofit lnSpcReduction="10000"/>
          </a:bodyPr>
          <a:lstStyle/>
          <a:p>
            <a:r>
              <a:rPr lang="en-US" dirty="0"/>
              <a:t>When should I enter a Community Engagement Form instead of a Prevention Form? </a:t>
            </a:r>
          </a:p>
          <a:p>
            <a:pPr lvl="1"/>
            <a:r>
              <a:rPr lang="en-US" dirty="0"/>
              <a:t>If you are doing community outreach and public awareness (like tabling events, awareness building presentations, etc.), these activities are likely better suited for the Community Engagement Form. This could look like a tabling event for a local college’s red zone awareness activities.</a:t>
            </a:r>
          </a:p>
          <a:p>
            <a:pPr lvl="1"/>
            <a:r>
              <a:rPr lang="en-US" dirty="0"/>
              <a:t>If you are doing single-session educational presentations as a component of a comprehensive prevention strategy, these events should likely be captured on the Prevention Form. This could look like a session provided to a community partner from a community coalition. The intention is not only to provide education and awareness, but it is also to build a more lasting relationship in an effort to address community risk and protective factors.</a:t>
            </a:r>
          </a:p>
          <a:p>
            <a:pPr lvl="1"/>
            <a:r>
              <a:rPr lang="en-US" dirty="0"/>
              <a:t>When in doubt, ask yourself: </a:t>
            </a:r>
            <a:r>
              <a:rPr lang="en-US" i="1" dirty="0"/>
              <a:t>Are these activities designed to address root causes of violence? Are these activities connected to a bigger picture? </a:t>
            </a:r>
            <a:r>
              <a:rPr lang="en-US" dirty="0"/>
              <a:t>If you are still unsure, reach out to us at the Action Alliance and we will be happy to talk it through.</a:t>
            </a:r>
          </a:p>
        </p:txBody>
      </p:sp>
    </p:spTree>
    <p:extLst>
      <p:ext uri="{BB962C8B-B14F-4D97-AF65-F5344CB8AC3E}">
        <p14:creationId xmlns:p14="http://schemas.microsoft.com/office/powerpoint/2010/main" val="211435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9237-6FD3-4D27-B012-8AFD82A95B49}"/>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212FE12F-D18D-458D-BF33-5E13293E570D}"/>
              </a:ext>
            </a:extLst>
          </p:cNvPr>
          <p:cNvSpPr>
            <a:spLocks noGrp="1"/>
          </p:cNvSpPr>
          <p:nvPr>
            <p:ph sz="quarter" idx="1"/>
          </p:nvPr>
        </p:nvSpPr>
        <p:spPr/>
        <p:txBody>
          <a:bodyPr/>
          <a:lstStyle/>
          <a:p>
            <a:r>
              <a:rPr lang="en-US" dirty="0"/>
              <a:t>Why is special training required to access the Prevention Form?</a:t>
            </a:r>
          </a:p>
          <a:p>
            <a:pPr lvl="1"/>
            <a:r>
              <a:rPr lang="en-US" dirty="0"/>
              <a:t>We think it’s important that agencies receive training surrounding use of the form before entering data. The Prevention Form was designed specifically to better capture prevention activities, which often look very different from advocacy and community engagement services. We want to make sure that agencies understand how the form works and what the numbers in the report mean before significantly changing their current data collection practices.</a:t>
            </a:r>
          </a:p>
          <a:p>
            <a:endParaRPr lang="en-US" dirty="0"/>
          </a:p>
        </p:txBody>
      </p:sp>
    </p:spTree>
    <p:extLst>
      <p:ext uri="{BB962C8B-B14F-4D97-AF65-F5344CB8AC3E}">
        <p14:creationId xmlns:p14="http://schemas.microsoft.com/office/powerpoint/2010/main" val="2066333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7E7B9-AD43-4033-95FB-151FB67CED5F}"/>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375653E0-F237-487F-ADB2-19C620F5C445}"/>
              </a:ext>
            </a:extLst>
          </p:cNvPr>
          <p:cNvSpPr>
            <a:spLocks noGrp="1"/>
          </p:cNvSpPr>
          <p:nvPr>
            <p:ph sz="quarter" idx="1"/>
          </p:nvPr>
        </p:nvSpPr>
        <p:spPr>
          <a:xfrm>
            <a:off x="609600" y="1600200"/>
            <a:ext cx="7462345" cy="4873752"/>
          </a:xfrm>
        </p:spPr>
        <p:txBody>
          <a:bodyPr/>
          <a:lstStyle/>
          <a:p>
            <a:r>
              <a:rPr lang="en-US" dirty="0"/>
              <a:t>Where can I print a hard copy of the Prevention Form?</a:t>
            </a:r>
          </a:p>
          <a:p>
            <a:pPr lvl="1"/>
            <a:r>
              <a:rPr lang="en-US" dirty="0"/>
              <a:t>This can be accessed in the ‘Forms, Printable’ area of the VAdata website. Click the GO button to access an assortment of printable forms.</a:t>
            </a:r>
          </a:p>
          <a:p>
            <a:pPr marL="0" indent="0">
              <a:buNone/>
            </a:pPr>
            <a:endParaRPr lang="en-US" dirty="0"/>
          </a:p>
          <a:p>
            <a:r>
              <a:rPr lang="en-US" dirty="0"/>
              <a:t>How do staff get entered into the dropdown list?</a:t>
            </a:r>
          </a:p>
          <a:p>
            <a:pPr lvl="1"/>
            <a:r>
              <a:rPr lang="en-US" dirty="0"/>
              <a:t>Staff names listed in the drop-down menu are managed using the ‘Manage Staff’ function on the VAdata main menu. For additional information about managing your agency’s staff list, please reference VAdata Training Module 7 – Overview of Tools at </a:t>
            </a:r>
            <a:r>
              <a:rPr lang="en-US" dirty="0">
                <a:hlinkClick r:id="rId2"/>
              </a:rPr>
              <a:t>https://www.vadata.org/forms.html</a:t>
            </a:r>
            <a:r>
              <a:rPr lang="en-US" dirty="0"/>
              <a:t>.</a:t>
            </a:r>
          </a:p>
          <a:p>
            <a:endParaRPr lang="en-US" dirty="0"/>
          </a:p>
        </p:txBody>
      </p:sp>
      <p:pic>
        <p:nvPicPr>
          <p:cNvPr id="4" name="Picture 3">
            <a:extLst>
              <a:ext uri="{FF2B5EF4-FFF2-40B4-BE49-F238E27FC236}">
                <a16:creationId xmlns:a16="http://schemas.microsoft.com/office/drawing/2014/main" id="{564F265E-D307-49B2-917B-6558F87DB4A7}"/>
              </a:ext>
            </a:extLst>
          </p:cNvPr>
          <p:cNvPicPr>
            <a:picLocks noChangeAspect="1"/>
          </p:cNvPicPr>
          <p:nvPr/>
        </p:nvPicPr>
        <p:blipFill>
          <a:blip r:embed="rId3"/>
          <a:stretch>
            <a:fillRect/>
          </a:stretch>
        </p:blipFill>
        <p:spPr>
          <a:xfrm>
            <a:off x="8460241" y="2249905"/>
            <a:ext cx="3042346" cy="2703199"/>
          </a:xfrm>
          <a:prstGeom prst="rect">
            <a:avLst/>
          </a:prstGeom>
        </p:spPr>
      </p:pic>
      <p:cxnSp>
        <p:nvCxnSpPr>
          <p:cNvPr id="26" name="Straight Arrow Connector 25">
            <a:extLst>
              <a:ext uri="{FF2B5EF4-FFF2-40B4-BE49-F238E27FC236}">
                <a16:creationId xmlns:a16="http://schemas.microsoft.com/office/drawing/2014/main" id="{F96D03EE-2A34-4DF5-AEC5-96ED9CB09B2E}"/>
              </a:ext>
            </a:extLst>
          </p:cNvPr>
          <p:cNvCxnSpPr>
            <a:cxnSpLocks/>
          </p:cNvCxnSpPr>
          <p:nvPr/>
        </p:nvCxnSpPr>
        <p:spPr>
          <a:xfrm>
            <a:off x="7666053" y="1829829"/>
            <a:ext cx="946588" cy="13104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BA0AC61-91C4-4519-97D5-FF0AA4C3F12F}"/>
              </a:ext>
            </a:extLst>
          </p:cNvPr>
          <p:cNvCxnSpPr>
            <a:cxnSpLocks/>
          </p:cNvCxnSpPr>
          <p:nvPr/>
        </p:nvCxnSpPr>
        <p:spPr>
          <a:xfrm>
            <a:off x="7362497" y="3883572"/>
            <a:ext cx="1250144" cy="1309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376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normAutofit/>
          </a:bodyPr>
          <a:lstStyle/>
          <a:p>
            <a:pPr>
              <a:defRPr/>
            </a:pPr>
            <a:r>
              <a:rPr lang="en-US" sz="3200" dirty="0"/>
              <a:t>Questions, Comments, and Suggestions</a:t>
            </a:r>
          </a:p>
        </p:txBody>
      </p:sp>
      <p:sp>
        <p:nvSpPr>
          <p:cNvPr id="41987" name="Rectangle 3"/>
          <p:cNvSpPr>
            <a:spLocks noGrp="1" noChangeArrowheads="1"/>
          </p:cNvSpPr>
          <p:nvPr>
            <p:ph sz="quarter" idx="1"/>
          </p:nvPr>
        </p:nvSpPr>
        <p:spPr/>
        <p:txBody>
          <a:bodyPr/>
          <a:lstStyle/>
          <a:p>
            <a:pPr marL="0" indent="0">
              <a:spcBef>
                <a:spcPts val="0"/>
              </a:spcBef>
              <a:buNone/>
            </a:pPr>
            <a:r>
              <a:rPr lang="en-US" dirty="0">
                <a:latin typeface="Calibri Light" panose="020F0302020204030204" pitchFamily="34" charset="0"/>
                <a:cs typeface="Calibri Light" panose="020F0302020204030204" pitchFamily="34" charset="0"/>
              </a:rPr>
              <a:t>This is an online bulletin board where you can post comments/suggestions and where you can read what others have posted. </a:t>
            </a:r>
            <a:r>
              <a:rPr lang="en-US" altLang="en-US" dirty="0">
                <a:latin typeface="Calibri Light" panose="020F0302020204030204" pitchFamily="34" charset="0"/>
                <a:cs typeface="Calibri Light" panose="020F0302020204030204" pitchFamily="34" charset="0"/>
              </a:rPr>
              <a:t>This is a great place to make a suggestion or request support that does not need immediate attention.</a:t>
            </a:r>
          </a:p>
          <a:p>
            <a:pPr>
              <a:spcBef>
                <a:spcPts val="0"/>
              </a:spcBef>
            </a:pPr>
            <a:endParaRPr lang="en-US" altLang="en-US" sz="2000" dirty="0">
              <a:latin typeface="Calibri Light" panose="020F0302020204030204" pitchFamily="34" charset="0"/>
              <a:cs typeface="Calibri Light" panose="020F0302020204030204" pitchFamily="34" charset="0"/>
            </a:endParaRPr>
          </a:p>
          <a:p>
            <a:pPr>
              <a:spcBef>
                <a:spcPts val="0"/>
              </a:spcBef>
            </a:pPr>
            <a:endParaRPr lang="en-US" altLang="en-US" sz="2000" dirty="0">
              <a:latin typeface="Calibri Light" panose="020F0302020204030204" pitchFamily="34" charset="0"/>
              <a:cs typeface="Calibri Light" panose="020F0302020204030204" pitchFamily="34" charset="0"/>
            </a:endParaRPr>
          </a:p>
          <a:p>
            <a:pPr>
              <a:spcBef>
                <a:spcPts val="0"/>
              </a:spcBef>
            </a:pPr>
            <a:endParaRPr lang="en-US" altLang="en-US" sz="2000" dirty="0">
              <a:latin typeface="Calibri Light" panose="020F0302020204030204" pitchFamily="34" charset="0"/>
              <a:cs typeface="Calibri Light" panose="020F0302020204030204" pitchFamily="34" charset="0"/>
            </a:endParaRPr>
          </a:p>
          <a:p>
            <a:pPr marL="0" indent="0">
              <a:spcBef>
                <a:spcPts val="0"/>
              </a:spcBef>
              <a:buNone/>
            </a:pPr>
            <a:endParaRPr lang="en-US" altLang="en-US" sz="2000" dirty="0">
              <a:latin typeface="Calibri Light" panose="020F0302020204030204" pitchFamily="34" charset="0"/>
              <a:cs typeface="Calibri Light" panose="020F0302020204030204" pitchFamily="34" charset="0"/>
            </a:endParaRPr>
          </a:p>
          <a:p>
            <a:pPr marL="0" indent="0">
              <a:spcBef>
                <a:spcPts val="0"/>
              </a:spcBef>
              <a:buNone/>
            </a:pPr>
            <a:endParaRPr lang="en-US" altLang="en-US" sz="2000" dirty="0">
              <a:latin typeface="Calibri Light" panose="020F0302020204030204" pitchFamily="34" charset="0"/>
              <a:cs typeface="Calibri Light" panose="020F0302020204030204" pitchFamily="34" charset="0"/>
            </a:endParaRPr>
          </a:p>
          <a:p>
            <a:pPr marL="0" indent="0">
              <a:spcBef>
                <a:spcPts val="0"/>
              </a:spcBef>
              <a:buNone/>
            </a:pPr>
            <a:endParaRPr lang="en-US" altLang="en-US" sz="2000" dirty="0">
              <a:latin typeface="Calibri Light" panose="020F0302020204030204" pitchFamily="34" charset="0"/>
              <a:cs typeface="Calibri Light" panose="020F0302020204030204" pitchFamily="34" charset="0"/>
            </a:endParaRPr>
          </a:p>
          <a:p>
            <a:pPr marL="0" indent="0">
              <a:spcBef>
                <a:spcPts val="0"/>
              </a:spcBef>
              <a:buNone/>
            </a:pPr>
            <a:endParaRPr lang="en-US" altLang="en-US" sz="2000" i="1" dirty="0">
              <a:latin typeface="Calibri Light" panose="020F0302020204030204" pitchFamily="34" charset="0"/>
              <a:cs typeface="Calibri Light" panose="020F0302020204030204" pitchFamily="34" charset="0"/>
            </a:endParaRPr>
          </a:p>
          <a:p>
            <a:pPr marL="0" indent="0">
              <a:spcBef>
                <a:spcPts val="0"/>
              </a:spcBef>
              <a:buNone/>
            </a:pPr>
            <a:endParaRPr lang="en-US" altLang="en-US" sz="2000" i="1" dirty="0">
              <a:latin typeface="Calibri Light" panose="020F0302020204030204" pitchFamily="34" charset="0"/>
              <a:cs typeface="Calibri Light" panose="020F0302020204030204" pitchFamily="34" charset="0"/>
            </a:endParaRPr>
          </a:p>
          <a:p>
            <a:pPr marL="0" indent="0" algn="ctr">
              <a:spcBef>
                <a:spcPts val="0"/>
              </a:spcBef>
              <a:buNone/>
            </a:pPr>
            <a:r>
              <a:rPr lang="en-US" altLang="en-US" i="1" dirty="0">
                <a:latin typeface="Calibri Light" panose="020F0302020204030204" pitchFamily="34" charset="0"/>
                <a:cs typeface="Calibri Light" panose="020F0302020204030204" pitchFamily="34" charset="0"/>
              </a:rPr>
              <a:t>If you need immediate attention</a:t>
            </a:r>
            <a:r>
              <a:rPr lang="en-US" altLang="en-US" dirty="0">
                <a:latin typeface="Calibri Light" panose="020F0302020204030204" pitchFamily="34" charset="0"/>
                <a:cs typeface="Calibri Light" panose="020F0302020204030204" pitchFamily="34" charset="0"/>
              </a:rPr>
              <a:t>, please give us a call at </a:t>
            </a:r>
            <a:r>
              <a:rPr lang="en-US" b="1" dirty="0">
                <a:latin typeface="Calibri Light" panose="020F0302020204030204" pitchFamily="34" charset="0"/>
                <a:cs typeface="Calibri Light" panose="020F0302020204030204" pitchFamily="34" charset="0"/>
              </a:rPr>
              <a:t>804.377.0335</a:t>
            </a:r>
            <a:r>
              <a:rPr lang="en-US" altLang="en-US" dirty="0">
                <a:latin typeface="Calibri Light" panose="020F0302020204030204" pitchFamily="34" charset="0"/>
                <a:cs typeface="Calibri Light" panose="020F0302020204030204" pitchFamily="34" charset="0"/>
              </a:rPr>
              <a:t>. Often we will need additional information from you, so a call is usually more expedient than an email. </a:t>
            </a:r>
          </a:p>
        </p:txBody>
      </p:sp>
      <p:pic>
        <p:nvPicPr>
          <p:cNvPr id="41988" name="Picture 3" descr="VAdata Tools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2407" y="2922979"/>
            <a:ext cx="2911186" cy="1828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3908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Terms and Definitions</a:t>
            </a:r>
          </a:p>
        </p:txBody>
      </p:sp>
      <p:sp>
        <p:nvSpPr>
          <p:cNvPr id="9" name="Text Placeholder 8"/>
          <p:cNvSpPr>
            <a:spLocks noGrp="1"/>
          </p:cNvSpPr>
          <p:nvPr>
            <p:ph type="body" idx="1"/>
          </p:nvPr>
        </p:nvSpPr>
        <p:spPr/>
        <p:txBody>
          <a:bodyPr/>
          <a:lstStyle/>
          <a:p>
            <a:r>
              <a:rPr lang="en-US" b="0" dirty="0">
                <a:latin typeface="Calibri Light" panose="020F0302020204030204" pitchFamily="34" charset="0"/>
                <a:cs typeface="Calibri Light" panose="020F0302020204030204" pitchFamily="34" charset="0"/>
              </a:rPr>
              <a:t>For folks who may be new to prevention work or less familiar with some of the language used in prevention, we’ve included a few brief terms and definitions in this module.</a:t>
            </a:r>
          </a:p>
        </p:txBody>
      </p:sp>
    </p:spTree>
    <p:extLst>
      <p:ext uri="{BB962C8B-B14F-4D97-AF65-F5344CB8AC3E}">
        <p14:creationId xmlns:p14="http://schemas.microsoft.com/office/powerpoint/2010/main" val="216910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is Prevention?</a:t>
            </a:r>
          </a:p>
        </p:txBody>
      </p:sp>
      <p:sp>
        <p:nvSpPr>
          <p:cNvPr id="10" name="Content Placeholder 9"/>
          <p:cNvSpPr>
            <a:spLocks noGrp="1"/>
          </p:cNvSpPr>
          <p:nvPr>
            <p:ph sz="quarter" idx="1"/>
          </p:nvPr>
        </p:nvSpPr>
        <p:spPr/>
        <p:txBody>
          <a:bodyPr/>
          <a:lstStyle/>
          <a:p>
            <a:pPr marL="0" indent="0">
              <a:buNone/>
            </a:pPr>
            <a:r>
              <a:rPr lang="en-US" dirty="0">
                <a:latin typeface="Calibri Light" panose="020F0302020204030204" pitchFamily="34" charset="0"/>
                <a:cs typeface="Calibri Light" panose="020F0302020204030204" pitchFamily="34" charset="0"/>
              </a:rPr>
              <a:t>Prevention efforts exist on a continuum:</a:t>
            </a:r>
          </a:p>
          <a:p>
            <a:endParaRPr lang="en-US" dirty="0"/>
          </a:p>
        </p:txBody>
      </p:sp>
      <p:grpSp>
        <p:nvGrpSpPr>
          <p:cNvPr id="3" name="Group 2"/>
          <p:cNvGrpSpPr/>
          <p:nvPr/>
        </p:nvGrpSpPr>
        <p:grpSpPr>
          <a:xfrm>
            <a:off x="1181100" y="2090245"/>
            <a:ext cx="9385300" cy="4225925"/>
            <a:chOff x="1181100" y="2247900"/>
            <a:chExt cx="9385300" cy="4225925"/>
          </a:xfrm>
        </p:grpSpPr>
        <p:graphicFrame>
          <p:nvGraphicFramePr>
            <p:cNvPr id="11" name="Content Placeholder 7"/>
            <p:cNvGraphicFramePr>
              <a:graphicFrameLocks/>
            </p:cNvGraphicFramePr>
            <p:nvPr>
              <p:extLst>
                <p:ext uri="{D42A27DB-BD31-4B8C-83A1-F6EECF244321}">
                  <p14:modId xmlns:p14="http://schemas.microsoft.com/office/powerpoint/2010/main" val="3624774444"/>
                </p:ext>
              </p:extLst>
            </p:nvPr>
          </p:nvGraphicFramePr>
          <p:xfrm>
            <a:off x="1181100" y="2247900"/>
            <a:ext cx="9385300" cy="4225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946400" y="2964202"/>
              <a:ext cx="622300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Long-term responses after violence has occurred to deal with the lasting consequences of violence for the victim/survivor, as well as sex offender treatments</a:t>
              </a:r>
            </a:p>
          </p:txBody>
        </p:sp>
        <p:sp>
          <p:nvSpPr>
            <p:cNvPr id="13" name="TextBox 12"/>
            <p:cNvSpPr txBox="1"/>
            <p:nvPr/>
          </p:nvSpPr>
          <p:spPr>
            <a:xfrm>
              <a:off x="2946400" y="4203723"/>
              <a:ext cx="622300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1400" dirty="0"/>
                <a:t>Immediate responses after violence has occurred to deal with the short-term consequences</a:t>
              </a:r>
            </a:p>
          </p:txBody>
        </p:sp>
        <p:sp>
          <p:nvSpPr>
            <p:cNvPr id="14" name="TextBox 13"/>
            <p:cNvSpPr txBox="1"/>
            <p:nvPr/>
          </p:nvSpPr>
          <p:spPr>
            <a:xfrm>
              <a:off x="2946400" y="5560408"/>
              <a:ext cx="6223000" cy="73866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1400" dirty="0"/>
                <a:t>Attempts to address root causes of violence by changing the norms and behaviors that support violence; aimed at preventing sexual and intimate partner violence before they occur</a:t>
              </a:r>
            </a:p>
          </p:txBody>
        </p:sp>
      </p:grpSp>
      <p:sp>
        <p:nvSpPr>
          <p:cNvPr id="8" name="TextBox 7"/>
          <p:cNvSpPr txBox="1"/>
          <p:nvPr/>
        </p:nvSpPr>
        <p:spPr>
          <a:xfrm>
            <a:off x="7484670" y="6493359"/>
            <a:ext cx="4234364" cy="276999"/>
          </a:xfrm>
          <a:prstGeom prst="rect">
            <a:avLst/>
          </a:prstGeom>
          <a:noFill/>
        </p:spPr>
        <p:txBody>
          <a:bodyPr wrap="none" rtlCol="0">
            <a:spAutoFit/>
          </a:bodyPr>
          <a:lstStyle/>
          <a:p>
            <a:r>
              <a:rPr lang="en-US" sz="1200" dirty="0"/>
              <a:t>Content source: </a:t>
            </a:r>
            <a:r>
              <a:rPr lang="en-US" sz="1200" dirty="0">
                <a:hlinkClick r:id="rId8"/>
              </a:rPr>
              <a:t>Centers for Disease Control and Prevention</a:t>
            </a:r>
            <a:r>
              <a:rPr lang="en-US" sz="1200" dirty="0"/>
              <a:t>, 2004</a:t>
            </a:r>
          </a:p>
        </p:txBody>
      </p:sp>
    </p:spTree>
    <p:extLst>
      <p:ext uri="{BB962C8B-B14F-4D97-AF65-F5344CB8AC3E}">
        <p14:creationId xmlns:p14="http://schemas.microsoft.com/office/powerpoint/2010/main" val="365832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Prevention Strategy?</a:t>
            </a:r>
          </a:p>
        </p:txBody>
      </p:sp>
      <p:sp>
        <p:nvSpPr>
          <p:cNvPr id="3" name="Content Placeholder 2"/>
          <p:cNvSpPr>
            <a:spLocks noGrp="1"/>
          </p:cNvSpPr>
          <p:nvPr>
            <p:ph sz="quarter" idx="1"/>
          </p:nvPr>
        </p:nvSpPr>
        <p:spPr/>
        <p:txBody>
          <a:bodyPr/>
          <a:lstStyle/>
          <a:p>
            <a:pPr marL="0" indent="0">
              <a:buNone/>
            </a:pPr>
            <a:r>
              <a:rPr lang="en-US" dirty="0">
                <a:latin typeface="Calibri Light" panose="020F0302020204030204" pitchFamily="34" charset="0"/>
                <a:cs typeface="Calibri Light" panose="020F0302020204030204" pitchFamily="34" charset="0"/>
              </a:rPr>
              <a:t>Your prevention program is likely made up of various activities, or strategies, that are aimed at preventing sexual and intimate partner violence. When we mention the </a:t>
            </a:r>
            <a:r>
              <a:rPr lang="en-US" b="1" dirty="0">
                <a:latin typeface="Calibri Light" panose="020F0302020204030204" pitchFamily="34" charset="0"/>
                <a:cs typeface="Calibri Light" panose="020F0302020204030204" pitchFamily="34" charset="0"/>
              </a:rPr>
              <a:t>prevention strategy</a:t>
            </a:r>
            <a:r>
              <a:rPr lang="en-US" dirty="0">
                <a:latin typeface="Calibri Light" panose="020F0302020204030204" pitchFamily="34" charset="0"/>
                <a:cs typeface="Calibri Light" panose="020F0302020204030204" pitchFamily="34" charset="0"/>
              </a:rPr>
              <a:t> on the Prevention Form, we are referring to </a:t>
            </a:r>
            <a:r>
              <a:rPr lang="en-US" i="1" dirty="0">
                <a:latin typeface="Calibri Light" panose="020F0302020204030204" pitchFamily="34" charset="0"/>
                <a:cs typeface="Calibri Light" panose="020F0302020204030204" pitchFamily="34" charset="0"/>
              </a:rPr>
              <a:t>each specific activity </a:t>
            </a:r>
            <a:r>
              <a:rPr lang="en-US" dirty="0">
                <a:latin typeface="Calibri Light" panose="020F0302020204030204" pitchFamily="34" charset="0"/>
                <a:cs typeface="Calibri Light" panose="020F0302020204030204" pitchFamily="34" charset="0"/>
              </a:rPr>
              <a:t>that makes up your prevention program.</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You will enter a separate Prevention Form for </a:t>
            </a:r>
            <a:r>
              <a:rPr lang="en-US" b="1" u="sng" dirty="0">
                <a:latin typeface="Calibri Light" panose="020F0302020204030204" pitchFamily="34" charset="0"/>
                <a:cs typeface="Calibri Light" panose="020F0302020204030204" pitchFamily="34" charset="0"/>
              </a:rPr>
              <a:t>each prevention strategy</a:t>
            </a:r>
            <a:r>
              <a:rPr lang="en-US" b="1" dirty="0">
                <a:latin typeface="Calibri Light" panose="020F0302020204030204" pitchFamily="34" charset="0"/>
                <a:cs typeface="Calibri Light" panose="020F0302020204030204" pitchFamily="34" charset="0"/>
              </a:rPr>
              <a:t>.</a:t>
            </a:r>
            <a:endParaRPr lang="en-US" dirty="0">
              <a:latin typeface="Calibri Light" panose="020F0302020204030204" pitchFamily="34" charset="0"/>
              <a:cs typeface="Calibri Light" panose="020F0302020204030204" pitchFamily="34" charset="0"/>
            </a:endParaRPr>
          </a:p>
          <a:p>
            <a:pPr marL="0" indent="0">
              <a:buNone/>
            </a:pPr>
            <a:endParaRPr lang="en-US" dirty="0">
              <a:highlight>
                <a:srgbClr val="FFFF00"/>
              </a:highligh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4088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Risk and Protective Factors?</a:t>
            </a:r>
          </a:p>
        </p:txBody>
      </p:sp>
      <p:sp>
        <p:nvSpPr>
          <p:cNvPr id="3" name="Content Placeholder 2"/>
          <p:cNvSpPr>
            <a:spLocks noGrp="1"/>
          </p:cNvSpPr>
          <p:nvPr>
            <p:ph sz="quarter" idx="1"/>
          </p:nvPr>
        </p:nvSpPr>
        <p:spPr/>
        <p:txBody>
          <a:bodyPr>
            <a:normAutofit/>
          </a:bodyPr>
          <a:lstStyle/>
          <a:p>
            <a:r>
              <a:rPr lang="en-US" b="1" dirty="0"/>
              <a:t>Protective factors </a:t>
            </a:r>
            <a:r>
              <a:rPr lang="en-US" dirty="0"/>
              <a:t>protect against or lessen the impact of trauma. Protective factors work together to counteract the negative effects of risk factors. Protective factors also make it less likely that a person will perpetrate violence. They help build resilience in children, teens, and adults. </a:t>
            </a:r>
          </a:p>
          <a:p>
            <a:pPr marL="0" indent="0">
              <a:buNone/>
            </a:pPr>
            <a:endParaRPr lang="en-US" dirty="0"/>
          </a:p>
          <a:p>
            <a:r>
              <a:rPr lang="en-US" b="1" dirty="0"/>
              <a:t>Risk factors </a:t>
            </a:r>
            <a:r>
              <a:rPr lang="en-US" dirty="0"/>
              <a:t>are factors associated with a greater likelihood of violence perpetration. Risk factors aren’t necessarily causative; they are contributing factors. Not everyone who is identified as “at risk” becomes a perpetrator of violence.</a:t>
            </a:r>
          </a:p>
        </p:txBody>
      </p:sp>
    </p:spTree>
    <p:extLst>
      <p:ext uri="{BB962C8B-B14F-4D97-AF65-F5344CB8AC3E}">
        <p14:creationId xmlns:p14="http://schemas.microsoft.com/office/powerpoint/2010/main" val="324506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89857" y="0"/>
            <a:ext cx="9956800" cy="1143000"/>
          </a:xfrm>
        </p:spPr>
        <p:txBody>
          <a:bodyPr>
            <a:normAutofit/>
          </a:bodyPr>
          <a:lstStyle/>
          <a:p>
            <a:r>
              <a:rPr lang="en-US" sz="3200" dirty="0"/>
              <a:t>Social-Ecological Model</a:t>
            </a:r>
          </a:p>
        </p:txBody>
      </p:sp>
      <p:sp>
        <p:nvSpPr>
          <p:cNvPr id="34" name="Content Placeholder 33"/>
          <p:cNvSpPr>
            <a:spLocks noGrp="1"/>
          </p:cNvSpPr>
          <p:nvPr>
            <p:ph sz="quarter" idx="1"/>
          </p:nvPr>
        </p:nvSpPr>
        <p:spPr>
          <a:xfrm>
            <a:off x="489857" y="1325562"/>
            <a:ext cx="9956800" cy="4873752"/>
          </a:xfrm>
        </p:spPr>
        <p:txBody>
          <a:bodyPr/>
          <a:lstStyle/>
          <a:p>
            <a:pPr marL="0" indent="0">
              <a:buNone/>
            </a:pPr>
            <a:r>
              <a:rPr lang="en-US" dirty="0">
                <a:latin typeface="Calibri Light" panose="020F0302020204030204" pitchFamily="34" charset="0"/>
                <a:cs typeface="Calibri Light" panose="020F0302020204030204" pitchFamily="34" charset="0"/>
              </a:rPr>
              <a:t>Each prevention strategy should be designed to target a specific level, or multiple levels, of the Social-Ecologic Model (SEM).</a:t>
            </a:r>
          </a:p>
          <a:p>
            <a:endParaRPr lang="en-US" dirty="0">
              <a:latin typeface="Calibri Light" panose="020F0302020204030204" pitchFamily="34" charset="0"/>
              <a:cs typeface="Calibri Light" panose="020F0302020204030204" pitchFamily="34" charset="0"/>
            </a:endParaRPr>
          </a:p>
        </p:txBody>
      </p:sp>
      <p:grpSp>
        <p:nvGrpSpPr>
          <p:cNvPr id="47" name="Group 46"/>
          <p:cNvGrpSpPr/>
          <p:nvPr/>
        </p:nvGrpSpPr>
        <p:grpSpPr>
          <a:xfrm>
            <a:off x="720271" y="3012311"/>
            <a:ext cx="9726386" cy="2333694"/>
            <a:chOff x="402771" y="4133539"/>
            <a:chExt cx="9726386" cy="2333694"/>
          </a:xfrm>
        </p:grpSpPr>
        <p:grpSp>
          <p:nvGrpSpPr>
            <p:cNvPr id="46" name="Group 45"/>
            <p:cNvGrpSpPr/>
            <p:nvPr/>
          </p:nvGrpSpPr>
          <p:grpSpPr>
            <a:xfrm>
              <a:off x="429984" y="4133539"/>
              <a:ext cx="9699173" cy="2333694"/>
              <a:chOff x="402770" y="4252164"/>
              <a:chExt cx="9699173" cy="2333694"/>
            </a:xfrm>
          </p:grpSpPr>
          <p:sp>
            <p:nvSpPr>
              <p:cNvPr id="36" name="Oval 35"/>
              <p:cNvSpPr/>
              <p:nvPr/>
            </p:nvSpPr>
            <p:spPr>
              <a:xfrm>
                <a:off x="402770" y="4252164"/>
                <a:ext cx="9699173" cy="2333694"/>
              </a:xfrm>
              <a:prstGeom prst="ellipse">
                <a:avLst/>
              </a:prstGeom>
              <a:solidFill>
                <a:schemeClr val="accent2">
                  <a:alpha val="5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r"/>
                <a:r>
                  <a:rPr lang="en-US" b="1" dirty="0">
                    <a:latin typeface="Calibri Light" panose="020F0302020204030204" pitchFamily="34" charset="0"/>
                    <a:cs typeface="Calibri Light" panose="020F0302020204030204" pitchFamily="34" charset="0"/>
                  </a:rPr>
                  <a:t>SOCIETY</a:t>
                </a:r>
                <a:endParaRPr lang="en-US" sz="2000" b="1" dirty="0">
                  <a:latin typeface="Calibri Light" panose="020F0302020204030204" pitchFamily="34" charset="0"/>
                  <a:cs typeface="Calibri Light" panose="020F0302020204030204" pitchFamily="34" charset="0"/>
                </a:endParaRPr>
              </a:p>
            </p:txBody>
          </p:sp>
          <p:sp>
            <p:nvSpPr>
              <p:cNvPr id="42" name="Oval 41"/>
              <p:cNvSpPr/>
              <p:nvPr/>
            </p:nvSpPr>
            <p:spPr>
              <a:xfrm>
                <a:off x="489858" y="4512511"/>
                <a:ext cx="7097486" cy="1784684"/>
              </a:xfrm>
              <a:prstGeom prst="ellipse">
                <a:avLst/>
              </a:prstGeom>
              <a:solidFill>
                <a:schemeClr val="accent2">
                  <a:alpha val="5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r"/>
                <a:r>
                  <a:rPr lang="en-US" b="1" dirty="0">
                    <a:latin typeface="Calibri Light" panose="020F0302020204030204" pitchFamily="34" charset="0"/>
                    <a:cs typeface="Calibri Light" panose="020F0302020204030204" pitchFamily="34" charset="0"/>
                  </a:rPr>
                  <a:t>COMMUNITY</a:t>
                </a:r>
                <a:endParaRPr lang="en-US" sz="2000" b="1" dirty="0">
                  <a:latin typeface="Calibri Light" panose="020F0302020204030204" pitchFamily="34" charset="0"/>
                  <a:cs typeface="Calibri Light" panose="020F0302020204030204" pitchFamily="34" charset="0"/>
                </a:endParaRPr>
              </a:p>
            </p:txBody>
          </p:sp>
        </p:grpSp>
        <p:grpSp>
          <p:nvGrpSpPr>
            <p:cNvPr id="43" name="Group 42"/>
            <p:cNvGrpSpPr/>
            <p:nvPr/>
          </p:nvGrpSpPr>
          <p:grpSpPr>
            <a:xfrm>
              <a:off x="402771" y="4429451"/>
              <a:ext cx="4789715" cy="1784684"/>
              <a:chOff x="402771" y="4429451"/>
              <a:chExt cx="4789715" cy="1784684"/>
            </a:xfrm>
          </p:grpSpPr>
          <p:sp>
            <p:nvSpPr>
              <p:cNvPr id="41" name="Oval 40"/>
              <p:cNvSpPr/>
              <p:nvPr/>
            </p:nvSpPr>
            <p:spPr>
              <a:xfrm>
                <a:off x="402772" y="4429451"/>
                <a:ext cx="4789714" cy="1784684"/>
              </a:xfrm>
              <a:prstGeom prst="ellipse">
                <a:avLst/>
              </a:prstGeom>
              <a:solidFill>
                <a:schemeClr val="accent2">
                  <a:alpha val="5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r"/>
                <a:r>
                  <a:rPr lang="en-US" b="1" dirty="0">
                    <a:latin typeface="Calibri Light" panose="020F0302020204030204" pitchFamily="34" charset="0"/>
                    <a:cs typeface="Calibri Light" panose="020F0302020204030204" pitchFamily="34" charset="0"/>
                  </a:rPr>
                  <a:t>RELATIONSHIP</a:t>
                </a:r>
                <a:endParaRPr lang="en-US" sz="2000" b="1" dirty="0">
                  <a:latin typeface="Calibri Light" panose="020F0302020204030204" pitchFamily="34" charset="0"/>
                  <a:cs typeface="Calibri Light" panose="020F0302020204030204" pitchFamily="34" charset="0"/>
                </a:endParaRPr>
              </a:p>
            </p:txBody>
          </p:sp>
          <p:sp>
            <p:nvSpPr>
              <p:cNvPr id="40" name="Oval 39"/>
              <p:cNvSpPr/>
              <p:nvPr/>
            </p:nvSpPr>
            <p:spPr>
              <a:xfrm>
                <a:off x="402771" y="4767943"/>
                <a:ext cx="2383972" cy="1211810"/>
              </a:xfrm>
              <a:prstGeom prst="ellipse">
                <a:avLst/>
              </a:prstGeom>
              <a:solidFill>
                <a:schemeClr val="accent2">
                  <a:alpha val="5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r>
                  <a:rPr lang="en-US" b="1" dirty="0">
                    <a:latin typeface="Calibri Light" panose="020F0302020204030204" pitchFamily="34" charset="0"/>
                    <a:cs typeface="Calibri Light" panose="020F0302020204030204" pitchFamily="34" charset="0"/>
                  </a:rPr>
                  <a:t>INDIVIDUAL</a:t>
                </a:r>
                <a:endParaRPr lang="en-US" sz="2000" b="1" dirty="0">
                  <a:latin typeface="Calibri Light" panose="020F0302020204030204" pitchFamily="34" charset="0"/>
                  <a:cs typeface="Calibri Light" panose="020F0302020204030204" pitchFamily="34" charset="0"/>
                </a:endParaRPr>
              </a:p>
            </p:txBody>
          </p:sp>
        </p:grpSp>
      </p:grpSp>
      <p:sp>
        <p:nvSpPr>
          <p:cNvPr id="14" name="TextBox 13"/>
          <p:cNvSpPr txBox="1"/>
          <p:nvPr/>
        </p:nvSpPr>
        <p:spPr>
          <a:xfrm>
            <a:off x="7495181" y="6459661"/>
            <a:ext cx="4234364" cy="276999"/>
          </a:xfrm>
          <a:prstGeom prst="rect">
            <a:avLst/>
          </a:prstGeom>
          <a:noFill/>
        </p:spPr>
        <p:txBody>
          <a:bodyPr wrap="none" rtlCol="0">
            <a:spAutoFit/>
          </a:bodyPr>
          <a:lstStyle/>
          <a:p>
            <a:r>
              <a:rPr lang="en-US" sz="1200" dirty="0">
                <a:solidFill>
                  <a:prstClr val="black"/>
                </a:solidFill>
                <a:latin typeface="Calibri Light"/>
              </a:rPr>
              <a:t>Content source: </a:t>
            </a:r>
            <a:r>
              <a:rPr lang="en-US" sz="1200" dirty="0">
                <a:solidFill>
                  <a:prstClr val="black"/>
                </a:solidFill>
                <a:latin typeface="Calibri Light"/>
                <a:hlinkClick r:id="rId3"/>
              </a:rPr>
              <a:t>Centers for Disease Control and Prevention</a:t>
            </a:r>
            <a:r>
              <a:rPr lang="en-US" sz="1200" dirty="0">
                <a:solidFill>
                  <a:prstClr val="black"/>
                </a:solidFill>
                <a:latin typeface="Calibri Light"/>
              </a:rPr>
              <a:t>, 2004</a:t>
            </a:r>
          </a:p>
        </p:txBody>
      </p:sp>
    </p:spTree>
    <p:extLst>
      <p:ext uri="{BB962C8B-B14F-4D97-AF65-F5344CB8AC3E}">
        <p14:creationId xmlns:p14="http://schemas.microsoft.com/office/powerpoint/2010/main" val="304037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vert="horz" anchor="b">
            <a:noAutofit/>
          </a:bodyPr>
          <a:lstStyle/>
          <a:p>
            <a:pPr algn="ctr"/>
            <a:r>
              <a:rPr lang="en-US" sz="3200" b="1" dirty="0">
                <a:latin typeface="Franklin Gothic Medium" panose="020B0603020102020204" pitchFamily="34" charset="0"/>
              </a:rPr>
              <a:t>Social-Ecological Model</a:t>
            </a:r>
          </a:p>
        </p:txBody>
      </p:sp>
      <p:sp>
        <p:nvSpPr>
          <p:cNvPr id="13" name="Text Placeholder 12"/>
          <p:cNvSpPr>
            <a:spLocks noGrp="1"/>
          </p:cNvSpPr>
          <p:nvPr>
            <p:ph type="body" idx="2"/>
          </p:nvPr>
        </p:nvSpPr>
        <p:spPr/>
        <p:txBody>
          <a:bodyPr anchor="ctr" anchorCtr="0"/>
          <a:lstStyle/>
          <a:p>
            <a:r>
              <a:rPr lang="en-US" sz="1600" dirty="0"/>
              <a:t>Here are definitions along with prevention strategy examples for each level of the SEM.</a:t>
            </a:r>
          </a:p>
        </p:txBody>
      </p:sp>
      <p:pic>
        <p:nvPicPr>
          <p:cNvPr id="12" name="Picture Placeholder 4"/>
          <p:cNvPicPr>
            <a:picLocks noGrp="1" noChangeAspect="1"/>
          </p:cNvPicPr>
          <p:nvPr>
            <p:ph sz="quarter" idx="1"/>
          </p:nvPr>
        </p:nvPicPr>
        <p:blipFill rotWithShape="1">
          <a:blip r:embed="rId3">
            <a:clrChange>
              <a:clrFrom>
                <a:srgbClr val="FFFFFF"/>
              </a:clrFrom>
              <a:clrTo>
                <a:srgbClr val="FFFFFF">
                  <a:alpha val="0"/>
                </a:srgbClr>
              </a:clrTo>
            </a:clrChange>
          </a:blip>
          <a:stretch/>
        </p:blipFill>
        <p:spPr>
          <a:xfrm>
            <a:off x="560387" y="390525"/>
            <a:ext cx="7210425" cy="6096000"/>
          </a:xfrm>
          <a:prstGeom prst="rect">
            <a:avLst/>
          </a:prstGeom>
        </p:spPr>
      </p:pic>
      <p:sp>
        <p:nvSpPr>
          <p:cNvPr id="4" name="TextBox 3"/>
          <p:cNvSpPr txBox="1"/>
          <p:nvPr/>
        </p:nvSpPr>
        <p:spPr>
          <a:xfrm>
            <a:off x="4342816" y="6486525"/>
            <a:ext cx="3832331" cy="276999"/>
          </a:xfrm>
          <a:prstGeom prst="rect">
            <a:avLst/>
          </a:prstGeom>
          <a:noFill/>
        </p:spPr>
        <p:txBody>
          <a:bodyPr wrap="none" rtlCol="0">
            <a:spAutoFit/>
          </a:bodyPr>
          <a:lstStyle/>
          <a:p>
            <a:r>
              <a:rPr lang="en-US" sz="1200" dirty="0"/>
              <a:t>Image source: </a:t>
            </a:r>
            <a:r>
              <a:rPr lang="en-US" sz="1200" dirty="0">
                <a:hlinkClick r:id="rId4"/>
              </a:rPr>
              <a:t>Maine Coalition Against Sexual Assault</a:t>
            </a:r>
            <a:r>
              <a:rPr lang="en-US" sz="1200" dirty="0"/>
              <a:t>, 2015</a:t>
            </a:r>
          </a:p>
        </p:txBody>
      </p:sp>
    </p:spTree>
    <p:extLst>
      <p:ext uri="{BB962C8B-B14F-4D97-AF65-F5344CB8AC3E}">
        <p14:creationId xmlns:p14="http://schemas.microsoft.com/office/powerpoint/2010/main" val="3276204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fontScheme name="Custom 2">
      <a:majorFont>
        <a:latin typeface="Gadugi"/>
        <a:ea typeface=""/>
        <a:cs typeface=""/>
      </a:majorFont>
      <a:minorFont>
        <a:latin typeface="Calibri Light"/>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Theme1">
  <a:themeElements>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2_Theme1">
  <a:themeElements>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F0B7DB10286B4C99F2EC852FBC58FD" ma:contentTypeVersion="11" ma:contentTypeDescription="Create a new document." ma:contentTypeScope="" ma:versionID="80afa050d6f2ad7b5e830fc4359c0d4e">
  <xsd:schema xmlns:xsd="http://www.w3.org/2001/XMLSchema" xmlns:xs="http://www.w3.org/2001/XMLSchema" xmlns:p="http://schemas.microsoft.com/office/2006/metadata/properties" xmlns:ns2="b8af06d5-a303-4c79-94d7-ae40213dcb67" xmlns:ns3="8f717612-3002-4c7f-8035-76070f6e149a" targetNamespace="http://schemas.microsoft.com/office/2006/metadata/properties" ma:root="true" ma:fieldsID="3d75bd723ecb62c89fffc5740da75780" ns2:_="" ns3:_="">
    <xsd:import namespace="b8af06d5-a303-4c79-94d7-ae40213dcb67"/>
    <xsd:import namespace="8f717612-3002-4c7f-8035-76070f6e14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f06d5-a303-4c79-94d7-ae40213dcb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717612-3002-4c7f-8035-76070f6e14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CF14E4-1509-41CB-B31E-23BDDCC813F8}"/>
</file>

<file path=customXml/itemProps2.xml><?xml version="1.0" encoding="utf-8"?>
<ds:datastoreItem xmlns:ds="http://schemas.openxmlformats.org/officeDocument/2006/customXml" ds:itemID="{1C04A290-98E4-44A2-B1D4-CFA23C168A46}">
  <ds:schemaRefs>
    <ds:schemaRef ds:uri="http://schemas.microsoft.com/sharepoint/v3/contenttype/forms"/>
  </ds:schemaRefs>
</ds:datastoreItem>
</file>

<file path=customXml/itemProps3.xml><?xml version="1.0" encoding="utf-8"?>
<ds:datastoreItem xmlns:ds="http://schemas.openxmlformats.org/officeDocument/2006/customXml" ds:itemID="{149CACB4-7983-48EA-9966-6D18F1932C3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1196</TotalTime>
  <Words>3227</Words>
  <Application>Microsoft Office PowerPoint</Application>
  <PresentationFormat>Widescreen</PresentationFormat>
  <Paragraphs>210</Paragraphs>
  <Slides>33</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Arial</vt:lpstr>
      <vt:lpstr>Calibri</vt:lpstr>
      <vt:lpstr>Calibri Light</vt:lpstr>
      <vt:lpstr>Franklin Gothic Book</vt:lpstr>
      <vt:lpstr>Franklin Gothic Medium</vt:lpstr>
      <vt:lpstr>Wingdings</vt:lpstr>
      <vt:lpstr>Wingdings 2</vt:lpstr>
      <vt:lpstr>Theme1</vt:lpstr>
      <vt:lpstr>1_Theme1</vt:lpstr>
      <vt:lpstr>2_Theme1</vt:lpstr>
      <vt:lpstr>Prevention Data Collection Form</vt:lpstr>
      <vt:lpstr>Purpose of the Prevention Data Collection Form</vt:lpstr>
      <vt:lpstr>Purpose of the Prevention Data Collection Form</vt:lpstr>
      <vt:lpstr>Terms and Definitions</vt:lpstr>
      <vt:lpstr>What is Prevention?</vt:lpstr>
      <vt:lpstr>What is a Prevention Strategy?</vt:lpstr>
      <vt:lpstr>What are Risk and Protective Factors?</vt:lpstr>
      <vt:lpstr>Social-Ecological Model</vt:lpstr>
      <vt:lpstr>Social-Ecological Model</vt:lpstr>
      <vt:lpstr>Accessing the Prevention Form</vt:lpstr>
      <vt:lpstr>Accessing the Prevention Form</vt:lpstr>
      <vt:lpstr>Components of the Prevention Form</vt:lpstr>
      <vt:lpstr>Entering a Prevention Form</vt:lpstr>
      <vt:lpstr>Entering a Prevention Form</vt:lpstr>
      <vt:lpstr>Information to Identify the Prevention Strategy:</vt:lpstr>
      <vt:lpstr>Details About the Prevention Strategy:</vt:lpstr>
      <vt:lpstr>Details About the Prevention Strategy:</vt:lpstr>
      <vt:lpstr>Details About the Prevention Strategy:</vt:lpstr>
      <vt:lpstr>Details About the Prevention Strategy:</vt:lpstr>
      <vt:lpstr>Details About the Prevention Strategy:</vt:lpstr>
      <vt:lpstr>Details About the Prevention Strategy:</vt:lpstr>
      <vt:lpstr>Details About the Prevention Strategy:</vt:lpstr>
      <vt:lpstr>Information About Participants:</vt:lpstr>
      <vt:lpstr>Information About Participants:</vt:lpstr>
      <vt:lpstr>Information About Participants:</vt:lpstr>
      <vt:lpstr>Details About the Prevention Strategy:</vt:lpstr>
      <vt:lpstr>Details About the Prevention Strategy:</vt:lpstr>
      <vt:lpstr>Details About the Prevention Strategy:</vt:lpstr>
      <vt:lpstr>Frequently Asked Questions</vt:lpstr>
      <vt:lpstr>Frequently Asked Questions</vt:lpstr>
      <vt:lpstr>Frequently Asked Questions</vt:lpstr>
      <vt:lpstr>Frequently Asked Questions</vt:lpstr>
      <vt:lpstr>Questions, Comments, and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Prevention Form</dc:title>
  <dc:creator>Kristen Pritchard</dc:creator>
  <cp:lastModifiedBy>Kristen Pritchard</cp:lastModifiedBy>
  <cp:revision>93</cp:revision>
  <dcterms:created xsi:type="dcterms:W3CDTF">2017-05-11T16:21:23Z</dcterms:created>
  <dcterms:modified xsi:type="dcterms:W3CDTF">2019-12-17T19:45:17Z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0x0101006AF0B7DB10286B4C99F2EC852FBC58FD</vt:lpwstr>
  </property>
</Properties>
</file>